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7" r:id="rId2"/>
    <p:sldMasterId id="2147483709" r:id="rId3"/>
    <p:sldMasterId id="2147483722" r:id="rId4"/>
    <p:sldMasterId id="2147483734" r:id="rId5"/>
  </p:sldMasterIdLst>
  <p:notesMasterIdLst>
    <p:notesMasterId r:id="rId111"/>
  </p:notesMasterIdLst>
  <p:sldIdLst>
    <p:sldId id="409" r:id="rId6"/>
    <p:sldId id="489" r:id="rId7"/>
    <p:sldId id="574" r:id="rId8"/>
    <p:sldId id="588" r:id="rId9"/>
    <p:sldId id="589" r:id="rId10"/>
    <p:sldId id="586" r:id="rId11"/>
    <p:sldId id="587" r:id="rId12"/>
    <p:sldId id="590" r:id="rId13"/>
    <p:sldId id="591" r:id="rId14"/>
    <p:sldId id="595" r:id="rId15"/>
    <p:sldId id="592" r:id="rId16"/>
    <p:sldId id="594" r:id="rId17"/>
    <p:sldId id="593" r:id="rId18"/>
    <p:sldId id="487" r:id="rId19"/>
    <p:sldId id="430" r:id="rId20"/>
    <p:sldId id="410" r:id="rId21"/>
    <p:sldId id="513" r:id="rId22"/>
    <p:sldId id="514" r:id="rId23"/>
    <p:sldId id="515" r:id="rId24"/>
    <p:sldId id="516" r:id="rId25"/>
    <p:sldId id="517" r:id="rId26"/>
    <p:sldId id="518" r:id="rId27"/>
    <p:sldId id="519" r:id="rId28"/>
    <p:sldId id="520" r:id="rId29"/>
    <p:sldId id="521" r:id="rId30"/>
    <p:sldId id="522" r:id="rId31"/>
    <p:sldId id="523" r:id="rId32"/>
    <p:sldId id="524" r:id="rId33"/>
    <p:sldId id="525" r:id="rId34"/>
    <p:sldId id="526" r:id="rId35"/>
    <p:sldId id="527" r:id="rId36"/>
    <p:sldId id="534" r:id="rId37"/>
    <p:sldId id="535" r:id="rId38"/>
    <p:sldId id="536" r:id="rId39"/>
    <p:sldId id="543" r:id="rId40"/>
    <p:sldId id="537" r:id="rId41"/>
    <p:sldId id="538" r:id="rId42"/>
    <p:sldId id="539" r:id="rId43"/>
    <p:sldId id="540" r:id="rId44"/>
    <p:sldId id="575" r:id="rId45"/>
    <p:sldId id="576" r:id="rId46"/>
    <p:sldId id="577" r:id="rId47"/>
    <p:sldId id="580" r:id="rId48"/>
    <p:sldId id="581" r:id="rId49"/>
    <p:sldId id="582" r:id="rId50"/>
    <p:sldId id="578" r:id="rId51"/>
    <p:sldId id="579" r:id="rId52"/>
    <p:sldId id="422" r:id="rId53"/>
    <p:sldId id="491" r:id="rId54"/>
    <p:sldId id="492" r:id="rId55"/>
    <p:sldId id="493" r:id="rId56"/>
    <p:sldId id="496" r:id="rId57"/>
    <p:sldId id="497" r:id="rId58"/>
    <p:sldId id="596" r:id="rId59"/>
    <p:sldId id="598" r:id="rId60"/>
    <p:sldId id="597" r:id="rId61"/>
    <p:sldId id="600" r:id="rId62"/>
    <p:sldId id="427" r:id="rId63"/>
    <p:sldId id="455" r:id="rId64"/>
    <p:sldId id="457" r:id="rId65"/>
    <p:sldId id="442" r:id="rId66"/>
    <p:sldId id="458" r:id="rId67"/>
    <p:sldId id="459" r:id="rId68"/>
    <p:sldId id="460" r:id="rId69"/>
    <p:sldId id="463" r:id="rId70"/>
    <p:sldId id="464" r:id="rId71"/>
    <p:sldId id="465" r:id="rId72"/>
    <p:sldId id="466" r:id="rId73"/>
    <p:sldId id="467" r:id="rId74"/>
    <p:sldId id="469" r:id="rId75"/>
    <p:sldId id="470" r:id="rId76"/>
    <p:sldId id="471" r:id="rId77"/>
    <p:sldId id="472" r:id="rId78"/>
    <p:sldId id="474" r:id="rId79"/>
    <p:sldId id="478" r:id="rId80"/>
    <p:sldId id="585" r:id="rId81"/>
    <p:sldId id="317" r:id="rId82"/>
    <p:sldId id="305" r:id="rId83"/>
    <p:sldId id="316" r:id="rId84"/>
    <p:sldId id="373" r:id="rId85"/>
    <p:sldId id="607" r:id="rId86"/>
    <p:sldId id="375" r:id="rId87"/>
    <p:sldId id="377" r:id="rId88"/>
    <p:sldId id="319" r:id="rId89"/>
    <p:sldId id="429" r:id="rId90"/>
    <p:sldId id="428" r:id="rId91"/>
    <p:sldId id="322" r:id="rId92"/>
    <p:sldId id="323" r:id="rId93"/>
    <p:sldId id="324" r:id="rId94"/>
    <p:sldId id="326" r:id="rId95"/>
    <p:sldId id="327" r:id="rId96"/>
    <p:sldId id="328" r:id="rId97"/>
    <p:sldId id="329" r:id="rId98"/>
    <p:sldId id="330" r:id="rId99"/>
    <p:sldId id="337" r:id="rId100"/>
    <p:sldId id="332" r:id="rId101"/>
    <p:sldId id="333" r:id="rId102"/>
    <p:sldId id="334" r:id="rId103"/>
    <p:sldId id="608" r:id="rId104"/>
    <p:sldId id="603" r:id="rId105"/>
    <p:sldId id="605" r:id="rId106"/>
    <p:sldId id="606" r:id="rId107"/>
    <p:sldId id="407" r:id="rId108"/>
    <p:sldId id="281" r:id="rId109"/>
    <p:sldId id="436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FF4747"/>
    <a:srgbClr val="000000"/>
    <a:srgbClr val="00427A"/>
    <a:srgbClr val="0D0D0D"/>
    <a:srgbClr val="BDD7EE"/>
    <a:srgbClr val="FFFFFF"/>
    <a:srgbClr val="92D050"/>
    <a:srgbClr val="FFC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5" autoAdjust="0"/>
    <p:restoredTop sz="94796" autoAdjust="0"/>
  </p:normalViewPr>
  <p:slideViewPr>
    <p:cSldViewPr snapToGrid="0">
      <p:cViewPr varScale="1">
        <p:scale>
          <a:sx n="68" d="100"/>
          <a:sy n="68" d="100"/>
        </p:scale>
        <p:origin x="4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irmala UI Semilight" panose="020B0402040204020203" pitchFamily="34" charset="0"/>
                <a:ea typeface="+mn-ea"/>
                <a:cs typeface="Nirmala UI Semilight" panose="020B0402040204020203" pitchFamily="34" charset="0"/>
              </a:defRPr>
            </a:pPr>
            <a:r>
              <a:rPr lang="en-US"/>
              <a:t>Most frequent terms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irmala UI Semilight" panose="020B0402040204020203" pitchFamily="34" charset="0"/>
              <a:ea typeface="+mn-ea"/>
              <a:cs typeface="Nirmala UI Semilight" panose="020B0402040204020203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Sheet1!$I$1:$I$44</c:f>
              <c:strCache>
                <c:ptCount val="44"/>
                <c:pt idx="0">
                  <c:v>love</c:v>
                </c:pt>
                <c:pt idx="1">
                  <c:v>trust</c:v>
                </c:pt>
                <c:pt idx="2">
                  <c:v>fun</c:v>
                </c:pt>
                <c:pt idx="3">
                  <c:v>honesty</c:v>
                </c:pt>
                <c:pt idx="4">
                  <c:v>loyalty</c:v>
                </c:pt>
                <c:pt idx="5">
                  <c:v>respect</c:v>
                </c:pt>
                <c:pt idx="6">
                  <c:v>caring</c:v>
                </c:pt>
                <c:pt idx="7">
                  <c:v>loving</c:v>
                </c:pt>
                <c:pt idx="8">
                  <c:v>humor</c:v>
                </c:pt>
                <c:pt idx="9">
                  <c:v>understanding</c:v>
                </c:pt>
                <c:pt idx="10">
                  <c:v>communication</c:v>
                </c:pt>
                <c:pt idx="11">
                  <c:v>kindness</c:v>
                </c:pt>
                <c:pt idx="12">
                  <c:v>close</c:v>
                </c:pt>
                <c:pt idx="13">
                  <c:v>distant</c:v>
                </c:pt>
                <c:pt idx="14">
                  <c:v>good</c:v>
                </c:pt>
                <c:pt idx="15">
                  <c:v>loyal</c:v>
                </c:pt>
                <c:pt idx="16">
                  <c:v>happiness</c:v>
                </c:pt>
                <c:pt idx="17">
                  <c:v>helpful</c:v>
                </c:pt>
                <c:pt idx="18">
                  <c:v>sex</c:v>
                </c:pt>
                <c:pt idx="19">
                  <c:v>support</c:v>
                </c:pt>
                <c:pt idx="20">
                  <c:v>friendly</c:v>
                </c:pt>
                <c:pt idx="21">
                  <c:v>cooperation</c:v>
                </c:pt>
                <c:pt idx="22">
                  <c:v>dependability</c:v>
                </c:pt>
                <c:pt idx="23">
                  <c:v>trustworthy</c:v>
                </c:pt>
                <c:pt idx="24">
                  <c:v>happy</c:v>
                </c:pt>
                <c:pt idx="25">
                  <c:v>honest</c:v>
                </c:pt>
                <c:pt idx="26">
                  <c:v>passion</c:v>
                </c:pt>
                <c:pt idx="27">
                  <c:v>unconditional</c:v>
                </c:pt>
                <c:pt idx="28">
                  <c:v>affection</c:v>
                </c:pt>
                <c:pt idx="29">
                  <c:v>friendliness</c:v>
                </c:pt>
                <c:pt idx="30">
                  <c:v>funny</c:v>
                </c:pt>
                <c:pt idx="31">
                  <c:v>professional</c:v>
                </c:pt>
                <c:pt idx="32">
                  <c:v>reliability</c:v>
                </c:pt>
                <c:pt idx="33">
                  <c:v>trusting</c:v>
                </c:pt>
                <c:pt idx="34">
                  <c:v>adventurous</c:v>
                </c:pt>
                <c:pt idx="35">
                  <c:v>awesome</c:v>
                </c:pt>
                <c:pt idx="36">
                  <c:v>commitment</c:v>
                </c:pt>
                <c:pt idx="37">
                  <c:v>empathy</c:v>
                </c:pt>
                <c:pt idx="38">
                  <c:v>friendship</c:v>
                </c:pt>
                <c:pt idx="39">
                  <c:v>imaginary</c:v>
                </c:pt>
                <c:pt idx="40">
                  <c:v>intimacy</c:v>
                </c:pt>
                <c:pt idx="41">
                  <c:v>partnership</c:v>
                </c:pt>
                <c:pt idx="42">
                  <c:v>supportive</c:v>
                </c:pt>
                <c:pt idx="43">
                  <c:v>teamwork</c:v>
                </c:pt>
              </c:strCache>
            </c:strRef>
          </c:cat>
          <c:val>
            <c:numRef>
              <c:f>Sheet1!$J$1:$J$44</c:f>
              <c:numCache>
                <c:formatCode>General</c:formatCode>
                <c:ptCount val="44"/>
                <c:pt idx="0">
                  <c:v>120</c:v>
                </c:pt>
                <c:pt idx="1">
                  <c:v>119</c:v>
                </c:pt>
                <c:pt idx="2">
                  <c:v>84</c:v>
                </c:pt>
                <c:pt idx="3">
                  <c:v>65</c:v>
                </c:pt>
                <c:pt idx="4">
                  <c:v>50</c:v>
                </c:pt>
                <c:pt idx="5">
                  <c:v>47</c:v>
                </c:pt>
                <c:pt idx="6">
                  <c:v>38</c:v>
                </c:pt>
                <c:pt idx="7">
                  <c:v>31</c:v>
                </c:pt>
                <c:pt idx="8">
                  <c:v>23</c:v>
                </c:pt>
                <c:pt idx="9">
                  <c:v>22</c:v>
                </c:pt>
                <c:pt idx="10">
                  <c:v>18</c:v>
                </c:pt>
                <c:pt idx="11">
                  <c:v>17</c:v>
                </c:pt>
                <c:pt idx="12">
                  <c:v>15</c:v>
                </c:pt>
                <c:pt idx="13">
                  <c:v>14</c:v>
                </c:pt>
                <c:pt idx="14">
                  <c:v>13</c:v>
                </c:pt>
                <c:pt idx="15">
                  <c:v>13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11</c:v>
                </c:pt>
                <c:pt idx="20">
                  <c:v>10</c:v>
                </c:pt>
                <c:pt idx="21">
                  <c:v>9</c:v>
                </c:pt>
                <c:pt idx="22">
                  <c:v>9</c:v>
                </c:pt>
                <c:pt idx="23">
                  <c:v>8</c:v>
                </c:pt>
                <c:pt idx="24">
                  <c:v>7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6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96919184"/>
        <c:axId val="-296924624"/>
      </c:barChart>
      <c:catAx>
        <c:axId val="-29691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irmala UI Semilight" panose="020B0402040204020203" pitchFamily="34" charset="0"/>
                <a:ea typeface="+mn-ea"/>
                <a:cs typeface="Nirmala UI Semilight" panose="020B0402040204020203" pitchFamily="34" charset="0"/>
              </a:defRPr>
            </a:pPr>
            <a:endParaRPr lang="en-US"/>
          </a:p>
        </c:txPr>
        <c:crossAx val="-296924624"/>
        <c:crosses val="autoZero"/>
        <c:auto val="1"/>
        <c:lblAlgn val="ctr"/>
        <c:lblOffset val="100"/>
        <c:noMultiLvlLbl val="0"/>
      </c:catAx>
      <c:valAx>
        <c:axId val="-29692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irmala UI Semilight" panose="020B0402040204020203" pitchFamily="34" charset="0"/>
                <a:ea typeface="+mn-ea"/>
                <a:cs typeface="Nirmala UI Semilight" panose="020B0402040204020203" pitchFamily="34" charset="0"/>
              </a:defRPr>
            </a:pPr>
            <a:endParaRPr lang="en-US"/>
          </a:p>
        </c:txPr>
        <c:crossAx val="-296919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Nirmala UI Semilight" panose="020B0402040204020203" pitchFamily="34" charset="0"/>
          <a:cs typeface="Nirmala UI Semilight" panose="020B04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233B-2DF3-A34A-B910-91FED41E615C}" type="doc">
      <dgm:prSet loTypeId="urn:microsoft.com/office/officeart/2005/8/layout/pyramid1" loCatId="" qsTypeId="urn:microsoft.com/office/officeart/2005/8/quickstyle/simple4" qsCatId="simple" csTypeId="urn:microsoft.com/office/officeart/2005/8/colors/accent5_3" csCatId="accent5" phldr="1"/>
      <dgm:spPr/>
    </dgm:pt>
    <dgm:pt modelId="{68CBC41D-35BA-D64F-B0D6-405E44D10EC6}">
      <dgm:prSet phldrT="[Text]" custT="1"/>
      <dgm:spPr>
        <a:xfrm>
          <a:off x="2206984" y="0"/>
          <a:ext cx="1682031" cy="1384609"/>
        </a:xfrm>
        <a:prstGeom prst="trapezoid">
          <a:avLst>
            <a:gd name="adj" fmla="val 60740"/>
          </a:avLst>
        </a:prstGeom>
        <a:solidFill>
          <a:srgbClr val="A7CC25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CDFA2C7A-2FD6-314A-8F86-CEEF8AE830AB}" type="parTrans" cxnId="{8971DC1F-3DBC-1649-8E53-3D3D8C1FC7EF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FAA24BBC-22DC-9146-BC80-2C468EC397E5}" type="sibTrans" cxnId="{8971DC1F-3DBC-1649-8E53-3D3D8C1FC7EF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F771CB8C-539C-4645-8AA7-B614206E0BC7}">
      <dgm:prSet phldrT="[Text]" custT="1"/>
      <dgm:spPr>
        <a:xfrm>
          <a:off x="315283" y="3979950"/>
          <a:ext cx="5465433" cy="519068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281700"/>
                <a:satOff val="-17628"/>
                <a:lumOff val="25715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81700"/>
                <a:satOff val="-17628"/>
                <a:lumOff val="25715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81700"/>
                <a:satOff val="-17628"/>
                <a:lumOff val="2571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90C7CFC7-FAB2-E942-AE1A-02252E0A6E7C}" type="parTrans" cxnId="{EB05E9B9-08B3-1240-B30F-AE33F3F689C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7DE0D39-FD88-6A41-9EF7-885B7044FA96}" type="sibTrans" cxnId="{EB05E9B9-08B3-1240-B30F-AE33F3F689C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C6A9C844-C64B-834D-8EFB-212423EE6BDC}">
      <dgm:prSet phldrT="[Text]" custT="1"/>
      <dgm:spPr>
        <a:xfrm>
          <a:off x="0" y="4499018"/>
          <a:ext cx="6096000" cy="519068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328650"/>
                <a:satOff val="-20566"/>
                <a:lumOff val="30001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328650"/>
                <a:satOff val="-20566"/>
                <a:lumOff val="30001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328650"/>
                <a:satOff val="-20566"/>
                <a:lumOff val="3000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0CD3B700-B342-714C-B2BA-6AFEBBCBE210}" type="parTrans" cxnId="{767A92AC-DF54-184A-830B-08F7AEE88DD1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703867DE-6213-804F-BD35-902E45A9B0CC}" type="sibTrans" cxnId="{767A92AC-DF54-184A-830B-08F7AEE88DD1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89F9FA72-3C79-B244-8BF7-FCB36089DAFE}">
      <dgm:prSet phldrT="[Text]" custT="1"/>
      <dgm:spPr>
        <a:xfrm>
          <a:off x="630566" y="3460882"/>
          <a:ext cx="4834866" cy="519068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234750"/>
                <a:satOff val="-14690"/>
                <a:lumOff val="21429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34750"/>
                <a:satOff val="-14690"/>
                <a:lumOff val="21429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34750"/>
                <a:satOff val="-14690"/>
                <a:lumOff val="2142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3E813094-EC6B-C744-B69C-668FB3269B55}" type="parTrans" cxnId="{D5AAD772-8B04-1F49-8CEC-C5BFD6715432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E7A683D3-A7F9-9143-946A-179350E2A53E}" type="sibTrans" cxnId="{D5AAD772-8B04-1F49-8CEC-C5BFD6715432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624A8CD-32AF-6C45-84DA-A6D2A688CE40}">
      <dgm:prSet phldrT="[Text]" custT="1"/>
      <dgm:spPr>
        <a:xfrm>
          <a:off x="1891700" y="1384609"/>
          <a:ext cx="2312598" cy="519068"/>
        </a:xfrm>
        <a:prstGeom prst="trapezoid">
          <a:avLst>
            <a:gd name="adj" fmla="val 60740"/>
          </a:avLst>
        </a:prstGeom>
        <a:solidFill>
          <a:srgbClr val="1F497D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is-IS" sz="2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Nirmala UI Semilight" panose="020B0402040204020203" pitchFamily="34" charset="0"/>
              <a:ea typeface="+mn-ea"/>
              <a:cs typeface="Nirmala UI Semilight" panose="020B0402040204020203" pitchFamily="34" charset="0"/>
            </a:rPr>
            <a:t>…</a:t>
          </a:r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CA4F908D-2ADF-BD4D-B821-DA66D7A971FE}" type="parTrans" cxnId="{BA064931-3EED-1D46-8ABD-F8E55C1047A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A8FFDCCD-9E85-574F-8433-3E6AADC69590}" type="sibTrans" cxnId="{BA064931-3EED-1D46-8ABD-F8E55C1047A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15B23A57-D455-534E-BDCF-6AFA4E834751}">
      <dgm:prSet phldrT="[Text]" custT="1"/>
      <dgm:spPr>
        <a:xfrm>
          <a:off x="1576417" y="1903677"/>
          <a:ext cx="2943165" cy="519068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93900"/>
                <a:satOff val="-5876"/>
                <a:lumOff val="8572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93900"/>
                <a:satOff val="-5876"/>
                <a:lumOff val="8572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93900"/>
                <a:satOff val="-5876"/>
                <a:lumOff val="857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60F3C424-70C0-5240-91D2-851241DF24A4}" type="parTrans" cxnId="{A78A0112-AD8D-2849-8CD5-30605ECDA2A0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4BA5B8D7-E89C-0740-BEDF-BF5912716EDE}" type="sibTrans" cxnId="{A78A0112-AD8D-2849-8CD5-30605ECDA2A0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625A03B-2D66-6A44-9A9C-6E3E76A0ABE6}">
      <dgm:prSet phldrT="[Text]" custT="1"/>
      <dgm:spPr>
        <a:xfrm>
          <a:off x="1261133" y="2422745"/>
          <a:ext cx="3573732" cy="519068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140850"/>
                <a:satOff val="-8814"/>
                <a:lumOff val="12858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40850"/>
                <a:satOff val="-8814"/>
                <a:lumOff val="12858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40850"/>
                <a:satOff val="-8814"/>
                <a:lumOff val="1285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AFECFC8B-EE93-F045-A7E1-1A5F520A8E4E}" type="parTrans" cxnId="{00585DBA-F1F0-E846-9F12-760592CC1E2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CBA8ECBA-E5E7-B74C-BAFA-968B589139DA}" type="sibTrans" cxnId="{00585DBA-F1F0-E846-9F12-760592CC1E2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C12E0503-4B89-6940-B9CB-B7CFFD32298A}">
      <dgm:prSet phldrT="[Text]" custT="1"/>
      <dgm:spPr>
        <a:xfrm>
          <a:off x="945850" y="2941814"/>
          <a:ext cx="4204299" cy="519068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187800"/>
                <a:satOff val="-11752"/>
                <a:lumOff val="17143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87800"/>
                <a:satOff val="-11752"/>
                <a:lumOff val="17143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87800"/>
                <a:satOff val="-11752"/>
                <a:lumOff val="1714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C41A9194-ABFC-EE47-8E4F-8990BABBF847}" type="parTrans" cxnId="{469EF25E-B66D-A043-BD06-E99DA5649EB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568D408-AD8B-3846-B2C5-2A8659F2A8A2}" type="sibTrans" cxnId="{469EF25E-B66D-A043-BD06-E99DA5649EB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BC7AA91A-0165-1642-ABFE-0AD259A4BB93}" type="pres">
      <dgm:prSet presAssocID="{8D1A233B-2DF3-A34A-B910-91FED41E615C}" presName="Name0" presStyleCnt="0">
        <dgm:presLayoutVars>
          <dgm:dir/>
          <dgm:animLvl val="lvl"/>
          <dgm:resizeHandles val="exact"/>
        </dgm:presLayoutVars>
      </dgm:prSet>
      <dgm:spPr/>
    </dgm:pt>
    <dgm:pt modelId="{0E09E887-DEC3-1E4B-A42D-E86A43EC7E8F}" type="pres">
      <dgm:prSet presAssocID="{68CBC41D-35BA-D64F-B0D6-405E44D10EC6}" presName="Name8" presStyleCnt="0"/>
      <dgm:spPr/>
    </dgm:pt>
    <dgm:pt modelId="{3341E458-2706-3646-8D2F-293FA92402ED}" type="pres">
      <dgm:prSet presAssocID="{68CBC41D-35BA-D64F-B0D6-405E44D10EC6}" presName="level" presStyleLbl="node1" presStyleIdx="0" presStyleCnt="8" custScaleY="2667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49ACA-1759-A348-AB55-7B1EAAD1BDE1}" type="pres">
      <dgm:prSet presAssocID="{68CBC41D-35BA-D64F-B0D6-405E44D10EC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75E1F-20AE-7945-9409-9AC7A8191F7B}" type="pres">
      <dgm:prSet presAssocID="{0624A8CD-32AF-6C45-84DA-A6D2A688CE40}" presName="Name8" presStyleCnt="0"/>
      <dgm:spPr/>
    </dgm:pt>
    <dgm:pt modelId="{694A7AC2-7657-E84C-9082-E9CC30B54864}" type="pres">
      <dgm:prSet presAssocID="{0624A8CD-32AF-6C45-84DA-A6D2A688CE40}" presName="level" presStyleLbl="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2E8D7-6C5C-524D-8942-16346AB95C91}" type="pres">
      <dgm:prSet presAssocID="{0624A8CD-32AF-6C45-84DA-A6D2A688CE4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57223E-7195-DF47-944A-F7B0C8E6272E}" type="pres">
      <dgm:prSet presAssocID="{15B23A57-D455-534E-BDCF-6AFA4E834751}" presName="Name8" presStyleCnt="0"/>
      <dgm:spPr/>
    </dgm:pt>
    <dgm:pt modelId="{7FA820F4-C324-1B45-8F50-002B7AC1D061}" type="pres">
      <dgm:prSet presAssocID="{15B23A57-D455-534E-BDCF-6AFA4E834751}" presName="level" presStyleLbl="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F5A403-01EC-464F-B20D-6F1BBE775AF2}" type="pres">
      <dgm:prSet presAssocID="{15B23A57-D455-534E-BDCF-6AFA4E83475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C33672-FD14-FB46-B2B8-391D13B2768F}" type="pres">
      <dgm:prSet presAssocID="{0625A03B-2D66-6A44-9A9C-6E3E76A0ABE6}" presName="Name8" presStyleCnt="0"/>
      <dgm:spPr/>
    </dgm:pt>
    <dgm:pt modelId="{43432CC8-1D56-E844-9589-9A8B6E9E89E4}" type="pres">
      <dgm:prSet presAssocID="{0625A03B-2D66-6A44-9A9C-6E3E76A0ABE6}" presName="level" presStyleLbl="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A2A0B-DA82-3A46-8DBE-C13EA128B45A}" type="pres">
      <dgm:prSet presAssocID="{0625A03B-2D66-6A44-9A9C-6E3E76A0ABE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5BE83-88F1-DA4C-912A-3BF83EE124CD}" type="pres">
      <dgm:prSet presAssocID="{C12E0503-4B89-6940-B9CB-B7CFFD32298A}" presName="Name8" presStyleCnt="0"/>
      <dgm:spPr/>
    </dgm:pt>
    <dgm:pt modelId="{3C9C1A56-566D-714A-9492-BEEA34BA5247}" type="pres">
      <dgm:prSet presAssocID="{C12E0503-4B89-6940-B9CB-B7CFFD32298A}" presName="level" presStyleLbl="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20362-9599-2040-BE4D-DCA2213A8E9C}" type="pres">
      <dgm:prSet presAssocID="{C12E0503-4B89-6940-B9CB-B7CFFD32298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1A00E-9C69-D54D-89A9-8D9621258545}" type="pres">
      <dgm:prSet presAssocID="{89F9FA72-3C79-B244-8BF7-FCB36089DAFE}" presName="Name8" presStyleCnt="0"/>
      <dgm:spPr/>
    </dgm:pt>
    <dgm:pt modelId="{CCC97407-B347-E649-9732-596EF2D371B5}" type="pres">
      <dgm:prSet presAssocID="{89F9FA72-3C79-B244-8BF7-FCB36089DAFE}" presName="level" presStyleLbl="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E9088-1218-DD47-BA5B-327AF75EA5F0}" type="pres">
      <dgm:prSet presAssocID="{89F9FA72-3C79-B244-8BF7-FCB36089DAF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4FF58F-BFB5-074A-8A58-DEDD443E1F41}" type="pres">
      <dgm:prSet presAssocID="{F771CB8C-539C-4645-8AA7-B614206E0BC7}" presName="Name8" presStyleCnt="0"/>
      <dgm:spPr/>
    </dgm:pt>
    <dgm:pt modelId="{942CA597-B6EA-D047-9DFD-53EFA1EA3607}" type="pres">
      <dgm:prSet presAssocID="{F771CB8C-539C-4645-8AA7-B614206E0BC7}" presName="level" presStyleLbl="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5B3BD-06DB-2848-88B6-E9342988C2A5}" type="pres">
      <dgm:prSet presAssocID="{F771CB8C-539C-4645-8AA7-B614206E0BC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993DE-42C1-7347-BD0B-30CAF22E4433}" type="pres">
      <dgm:prSet presAssocID="{C6A9C844-C64B-834D-8EFB-212423EE6BDC}" presName="Name8" presStyleCnt="0"/>
      <dgm:spPr/>
    </dgm:pt>
    <dgm:pt modelId="{D0ACC979-12D7-5D48-857F-2429BA7365B5}" type="pres">
      <dgm:prSet presAssocID="{C6A9C844-C64B-834D-8EFB-212423EE6BDC}" presName="level" presStyleLbl="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4C531-3B0C-A043-980E-4C93F5CEBA51}" type="pres">
      <dgm:prSet presAssocID="{C6A9C844-C64B-834D-8EFB-212423EE6BD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96D6E9-EF46-486A-AD7C-B34E05BB6D25}" type="presOf" srcId="{C12E0503-4B89-6940-B9CB-B7CFFD32298A}" destId="{07520362-9599-2040-BE4D-DCA2213A8E9C}" srcOrd="1" destOrd="0" presId="urn:microsoft.com/office/officeart/2005/8/layout/pyramid1"/>
    <dgm:cxn modelId="{DC4E7620-C424-4515-90E7-19340EC563FB}" type="presOf" srcId="{89F9FA72-3C79-B244-8BF7-FCB36089DAFE}" destId="{3E6E9088-1218-DD47-BA5B-327AF75EA5F0}" srcOrd="1" destOrd="0" presId="urn:microsoft.com/office/officeart/2005/8/layout/pyramid1"/>
    <dgm:cxn modelId="{3CF8BF83-A193-4C8E-BA5C-18F3CDAAF866}" type="presOf" srcId="{C6A9C844-C64B-834D-8EFB-212423EE6BDC}" destId="{AEF4C531-3B0C-A043-980E-4C93F5CEBA51}" srcOrd="1" destOrd="0" presId="urn:microsoft.com/office/officeart/2005/8/layout/pyramid1"/>
    <dgm:cxn modelId="{0AFF319C-B2D1-425B-8D0A-5F7266E97194}" type="presOf" srcId="{68CBC41D-35BA-D64F-B0D6-405E44D10EC6}" destId="{3341E458-2706-3646-8D2F-293FA92402ED}" srcOrd="0" destOrd="0" presId="urn:microsoft.com/office/officeart/2005/8/layout/pyramid1"/>
    <dgm:cxn modelId="{D5AAD772-8B04-1F49-8CEC-C5BFD6715432}" srcId="{8D1A233B-2DF3-A34A-B910-91FED41E615C}" destId="{89F9FA72-3C79-B244-8BF7-FCB36089DAFE}" srcOrd="5" destOrd="0" parTransId="{3E813094-EC6B-C744-B69C-668FB3269B55}" sibTransId="{E7A683D3-A7F9-9143-946A-179350E2A53E}"/>
    <dgm:cxn modelId="{8971DC1F-3DBC-1649-8E53-3D3D8C1FC7EF}" srcId="{8D1A233B-2DF3-A34A-B910-91FED41E615C}" destId="{68CBC41D-35BA-D64F-B0D6-405E44D10EC6}" srcOrd="0" destOrd="0" parTransId="{CDFA2C7A-2FD6-314A-8F86-CEEF8AE830AB}" sibTransId="{FAA24BBC-22DC-9146-BC80-2C468EC397E5}"/>
    <dgm:cxn modelId="{5A4498A5-627B-4D3D-B940-F884EF707B25}" type="presOf" srcId="{89F9FA72-3C79-B244-8BF7-FCB36089DAFE}" destId="{CCC97407-B347-E649-9732-596EF2D371B5}" srcOrd="0" destOrd="0" presId="urn:microsoft.com/office/officeart/2005/8/layout/pyramid1"/>
    <dgm:cxn modelId="{A78A0112-AD8D-2849-8CD5-30605ECDA2A0}" srcId="{8D1A233B-2DF3-A34A-B910-91FED41E615C}" destId="{15B23A57-D455-534E-BDCF-6AFA4E834751}" srcOrd="2" destOrd="0" parTransId="{60F3C424-70C0-5240-91D2-851241DF24A4}" sibTransId="{4BA5B8D7-E89C-0740-BEDF-BF5912716EDE}"/>
    <dgm:cxn modelId="{3C2220F6-76C2-4877-BEEC-33ACF4D1C966}" type="presOf" srcId="{0624A8CD-32AF-6C45-84DA-A6D2A688CE40}" destId="{694A7AC2-7657-E84C-9082-E9CC30B54864}" srcOrd="0" destOrd="0" presId="urn:microsoft.com/office/officeart/2005/8/layout/pyramid1"/>
    <dgm:cxn modelId="{7386E215-597E-4F87-AEC3-AEEC8BFB1155}" type="presOf" srcId="{F771CB8C-539C-4645-8AA7-B614206E0BC7}" destId="{5275B3BD-06DB-2848-88B6-E9342988C2A5}" srcOrd="1" destOrd="0" presId="urn:microsoft.com/office/officeart/2005/8/layout/pyramid1"/>
    <dgm:cxn modelId="{EB05E9B9-08B3-1240-B30F-AE33F3F689C7}" srcId="{8D1A233B-2DF3-A34A-B910-91FED41E615C}" destId="{F771CB8C-539C-4645-8AA7-B614206E0BC7}" srcOrd="6" destOrd="0" parTransId="{90C7CFC7-FAB2-E942-AE1A-02252E0A6E7C}" sibTransId="{07DE0D39-FD88-6A41-9EF7-885B7044FA96}"/>
    <dgm:cxn modelId="{A91BC09F-31DE-4243-AF8A-F008FC2EC162}" type="presOf" srcId="{0624A8CD-32AF-6C45-84DA-A6D2A688CE40}" destId="{FBF2E8D7-6C5C-524D-8942-16346AB95C91}" srcOrd="1" destOrd="0" presId="urn:microsoft.com/office/officeart/2005/8/layout/pyramid1"/>
    <dgm:cxn modelId="{BA064931-3EED-1D46-8ABD-F8E55C1047AE}" srcId="{8D1A233B-2DF3-A34A-B910-91FED41E615C}" destId="{0624A8CD-32AF-6C45-84DA-A6D2A688CE40}" srcOrd="1" destOrd="0" parTransId="{CA4F908D-2ADF-BD4D-B821-DA66D7A971FE}" sibTransId="{A8FFDCCD-9E85-574F-8433-3E6AADC69590}"/>
    <dgm:cxn modelId="{DBE204DA-EA9F-4498-B4C5-D73DB10E8DAB}" type="presOf" srcId="{C6A9C844-C64B-834D-8EFB-212423EE6BDC}" destId="{D0ACC979-12D7-5D48-857F-2429BA7365B5}" srcOrd="0" destOrd="0" presId="urn:microsoft.com/office/officeart/2005/8/layout/pyramid1"/>
    <dgm:cxn modelId="{17B29260-4295-4D9A-A8F7-F8605C79329E}" type="presOf" srcId="{68CBC41D-35BA-D64F-B0D6-405E44D10EC6}" destId="{3FA49ACA-1759-A348-AB55-7B1EAAD1BDE1}" srcOrd="1" destOrd="0" presId="urn:microsoft.com/office/officeart/2005/8/layout/pyramid1"/>
    <dgm:cxn modelId="{A8928740-76B8-469B-B9FB-25B6800EE6BC}" type="presOf" srcId="{15B23A57-D455-534E-BDCF-6AFA4E834751}" destId="{7FA820F4-C324-1B45-8F50-002B7AC1D061}" srcOrd="0" destOrd="0" presId="urn:microsoft.com/office/officeart/2005/8/layout/pyramid1"/>
    <dgm:cxn modelId="{B82ADD67-22F9-4C0E-AD16-BFD9ADBF82A3}" type="presOf" srcId="{F771CB8C-539C-4645-8AA7-B614206E0BC7}" destId="{942CA597-B6EA-D047-9DFD-53EFA1EA3607}" srcOrd="0" destOrd="0" presId="urn:microsoft.com/office/officeart/2005/8/layout/pyramid1"/>
    <dgm:cxn modelId="{C0D2A79F-4D4B-4F44-87AC-E49FD58DC6B8}" type="presOf" srcId="{C12E0503-4B89-6940-B9CB-B7CFFD32298A}" destId="{3C9C1A56-566D-714A-9492-BEEA34BA5247}" srcOrd="0" destOrd="0" presId="urn:microsoft.com/office/officeart/2005/8/layout/pyramid1"/>
    <dgm:cxn modelId="{00585DBA-F1F0-E846-9F12-760592CC1E27}" srcId="{8D1A233B-2DF3-A34A-B910-91FED41E615C}" destId="{0625A03B-2D66-6A44-9A9C-6E3E76A0ABE6}" srcOrd="3" destOrd="0" parTransId="{AFECFC8B-EE93-F045-A7E1-1A5F520A8E4E}" sibTransId="{CBA8ECBA-E5E7-B74C-BAFA-968B589139DA}"/>
    <dgm:cxn modelId="{767A92AC-DF54-184A-830B-08F7AEE88DD1}" srcId="{8D1A233B-2DF3-A34A-B910-91FED41E615C}" destId="{C6A9C844-C64B-834D-8EFB-212423EE6BDC}" srcOrd="7" destOrd="0" parTransId="{0CD3B700-B342-714C-B2BA-6AFEBBCBE210}" sibTransId="{703867DE-6213-804F-BD35-902E45A9B0CC}"/>
    <dgm:cxn modelId="{B79F9DEB-53A2-46AC-9BA7-F3096B0FAC53}" type="presOf" srcId="{8D1A233B-2DF3-A34A-B910-91FED41E615C}" destId="{BC7AA91A-0165-1642-ABFE-0AD259A4BB93}" srcOrd="0" destOrd="0" presId="urn:microsoft.com/office/officeart/2005/8/layout/pyramid1"/>
    <dgm:cxn modelId="{2F75D3E1-8250-420F-B1C4-F1B51FC63A10}" type="presOf" srcId="{0625A03B-2D66-6A44-9A9C-6E3E76A0ABE6}" destId="{43432CC8-1D56-E844-9589-9A8B6E9E89E4}" srcOrd="0" destOrd="0" presId="urn:microsoft.com/office/officeart/2005/8/layout/pyramid1"/>
    <dgm:cxn modelId="{33B97975-0972-4344-B773-51371DDBF534}" type="presOf" srcId="{0625A03B-2D66-6A44-9A9C-6E3E76A0ABE6}" destId="{068A2A0B-DA82-3A46-8DBE-C13EA128B45A}" srcOrd="1" destOrd="0" presId="urn:microsoft.com/office/officeart/2005/8/layout/pyramid1"/>
    <dgm:cxn modelId="{E0EB18A2-6848-487A-A440-23455335233A}" type="presOf" srcId="{15B23A57-D455-534E-BDCF-6AFA4E834751}" destId="{C1F5A403-01EC-464F-B20D-6F1BBE775AF2}" srcOrd="1" destOrd="0" presId="urn:microsoft.com/office/officeart/2005/8/layout/pyramid1"/>
    <dgm:cxn modelId="{469EF25E-B66D-A043-BD06-E99DA5649EBE}" srcId="{8D1A233B-2DF3-A34A-B910-91FED41E615C}" destId="{C12E0503-4B89-6940-B9CB-B7CFFD32298A}" srcOrd="4" destOrd="0" parTransId="{C41A9194-ABFC-EE47-8E4F-8990BABBF847}" sibTransId="{0568D408-AD8B-3846-B2C5-2A8659F2A8A2}"/>
    <dgm:cxn modelId="{DFB840CF-EB27-49C6-ADE8-18081E582B35}" type="presParOf" srcId="{BC7AA91A-0165-1642-ABFE-0AD259A4BB93}" destId="{0E09E887-DEC3-1E4B-A42D-E86A43EC7E8F}" srcOrd="0" destOrd="0" presId="urn:microsoft.com/office/officeart/2005/8/layout/pyramid1"/>
    <dgm:cxn modelId="{4B289462-924E-403E-979E-D92F45C94193}" type="presParOf" srcId="{0E09E887-DEC3-1E4B-A42D-E86A43EC7E8F}" destId="{3341E458-2706-3646-8D2F-293FA92402ED}" srcOrd="0" destOrd="0" presId="urn:microsoft.com/office/officeart/2005/8/layout/pyramid1"/>
    <dgm:cxn modelId="{CAF80182-C02A-40B6-9E7F-095847CE3224}" type="presParOf" srcId="{0E09E887-DEC3-1E4B-A42D-E86A43EC7E8F}" destId="{3FA49ACA-1759-A348-AB55-7B1EAAD1BDE1}" srcOrd="1" destOrd="0" presId="urn:microsoft.com/office/officeart/2005/8/layout/pyramid1"/>
    <dgm:cxn modelId="{5550952A-EA57-4224-BA15-03FEE392BA68}" type="presParOf" srcId="{BC7AA91A-0165-1642-ABFE-0AD259A4BB93}" destId="{45175E1F-20AE-7945-9409-9AC7A8191F7B}" srcOrd="1" destOrd="0" presId="urn:microsoft.com/office/officeart/2005/8/layout/pyramid1"/>
    <dgm:cxn modelId="{74546E2B-A874-403B-9D8D-B102930CCB61}" type="presParOf" srcId="{45175E1F-20AE-7945-9409-9AC7A8191F7B}" destId="{694A7AC2-7657-E84C-9082-E9CC30B54864}" srcOrd="0" destOrd="0" presId="urn:microsoft.com/office/officeart/2005/8/layout/pyramid1"/>
    <dgm:cxn modelId="{9547B117-5DF7-4E2C-A9CF-65DBA8804236}" type="presParOf" srcId="{45175E1F-20AE-7945-9409-9AC7A8191F7B}" destId="{FBF2E8D7-6C5C-524D-8942-16346AB95C91}" srcOrd="1" destOrd="0" presId="urn:microsoft.com/office/officeart/2005/8/layout/pyramid1"/>
    <dgm:cxn modelId="{93480958-5CEC-4047-AC13-0F2D9363D5D0}" type="presParOf" srcId="{BC7AA91A-0165-1642-ABFE-0AD259A4BB93}" destId="{BB57223E-7195-DF47-944A-F7B0C8E6272E}" srcOrd="2" destOrd="0" presId="urn:microsoft.com/office/officeart/2005/8/layout/pyramid1"/>
    <dgm:cxn modelId="{D7FC536E-3A98-4173-87B4-C0BB30901905}" type="presParOf" srcId="{BB57223E-7195-DF47-944A-F7B0C8E6272E}" destId="{7FA820F4-C324-1B45-8F50-002B7AC1D061}" srcOrd="0" destOrd="0" presId="urn:microsoft.com/office/officeart/2005/8/layout/pyramid1"/>
    <dgm:cxn modelId="{A9006593-0965-401F-B757-11E6DD738899}" type="presParOf" srcId="{BB57223E-7195-DF47-944A-F7B0C8E6272E}" destId="{C1F5A403-01EC-464F-B20D-6F1BBE775AF2}" srcOrd="1" destOrd="0" presId="urn:microsoft.com/office/officeart/2005/8/layout/pyramid1"/>
    <dgm:cxn modelId="{391B9BAF-4D06-4852-91ED-328192723A79}" type="presParOf" srcId="{BC7AA91A-0165-1642-ABFE-0AD259A4BB93}" destId="{7EC33672-FD14-FB46-B2B8-391D13B2768F}" srcOrd="3" destOrd="0" presId="urn:microsoft.com/office/officeart/2005/8/layout/pyramid1"/>
    <dgm:cxn modelId="{2B659092-504C-479D-9D0D-8D1F0BFE38F8}" type="presParOf" srcId="{7EC33672-FD14-FB46-B2B8-391D13B2768F}" destId="{43432CC8-1D56-E844-9589-9A8B6E9E89E4}" srcOrd="0" destOrd="0" presId="urn:microsoft.com/office/officeart/2005/8/layout/pyramid1"/>
    <dgm:cxn modelId="{6E9BDA99-47D2-4B41-92C9-20FC26FB1BD2}" type="presParOf" srcId="{7EC33672-FD14-FB46-B2B8-391D13B2768F}" destId="{068A2A0B-DA82-3A46-8DBE-C13EA128B45A}" srcOrd="1" destOrd="0" presId="urn:microsoft.com/office/officeart/2005/8/layout/pyramid1"/>
    <dgm:cxn modelId="{6C93393F-57B9-4C03-AA7D-19CA4834C7B6}" type="presParOf" srcId="{BC7AA91A-0165-1642-ABFE-0AD259A4BB93}" destId="{8CE5BE83-88F1-DA4C-912A-3BF83EE124CD}" srcOrd="4" destOrd="0" presId="urn:microsoft.com/office/officeart/2005/8/layout/pyramid1"/>
    <dgm:cxn modelId="{23234FB8-C440-45F5-A1D4-8085739AAD1C}" type="presParOf" srcId="{8CE5BE83-88F1-DA4C-912A-3BF83EE124CD}" destId="{3C9C1A56-566D-714A-9492-BEEA34BA5247}" srcOrd="0" destOrd="0" presId="urn:microsoft.com/office/officeart/2005/8/layout/pyramid1"/>
    <dgm:cxn modelId="{59138FA6-EE52-4C09-8C30-222D27101B26}" type="presParOf" srcId="{8CE5BE83-88F1-DA4C-912A-3BF83EE124CD}" destId="{07520362-9599-2040-BE4D-DCA2213A8E9C}" srcOrd="1" destOrd="0" presId="urn:microsoft.com/office/officeart/2005/8/layout/pyramid1"/>
    <dgm:cxn modelId="{24BEC565-ADB5-4293-ACDE-22ACB4AD2976}" type="presParOf" srcId="{BC7AA91A-0165-1642-ABFE-0AD259A4BB93}" destId="{E451A00E-9C69-D54D-89A9-8D9621258545}" srcOrd="5" destOrd="0" presId="urn:microsoft.com/office/officeart/2005/8/layout/pyramid1"/>
    <dgm:cxn modelId="{C5A158F2-7CB4-4254-8A87-EABA150B24C3}" type="presParOf" srcId="{E451A00E-9C69-D54D-89A9-8D9621258545}" destId="{CCC97407-B347-E649-9732-596EF2D371B5}" srcOrd="0" destOrd="0" presId="urn:microsoft.com/office/officeart/2005/8/layout/pyramid1"/>
    <dgm:cxn modelId="{7F5076FF-6731-42C2-84EC-7DE318BF4199}" type="presParOf" srcId="{E451A00E-9C69-D54D-89A9-8D9621258545}" destId="{3E6E9088-1218-DD47-BA5B-327AF75EA5F0}" srcOrd="1" destOrd="0" presId="urn:microsoft.com/office/officeart/2005/8/layout/pyramid1"/>
    <dgm:cxn modelId="{35B41B87-C0CD-451E-A92B-5A2859B6D8FC}" type="presParOf" srcId="{BC7AA91A-0165-1642-ABFE-0AD259A4BB93}" destId="{C54FF58F-BFB5-074A-8A58-DEDD443E1F41}" srcOrd="6" destOrd="0" presId="urn:microsoft.com/office/officeart/2005/8/layout/pyramid1"/>
    <dgm:cxn modelId="{38301822-BD5F-45E9-B9E7-37CEA45B69EC}" type="presParOf" srcId="{C54FF58F-BFB5-074A-8A58-DEDD443E1F41}" destId="{942CA597-B6EA-D047-9DFD-53EFA1EA3607}" srcOrd="0" destOrd="0" presId="urn:microsoft.com/office/officeart/2005/8/layout/pyramid1"/>
    <dgm:cxn modelId="{BF5D3AB2-6EDD-4218-93AA-C8CFBEA29B0A}" type="presParOf" srcId="{C54FF58F-BFB5-074A-8A58-DEDD443E1F41}" destId="{5275B3BD-06DB-2848-88B6-E9342988C2A5}" srcOrd="1" destOrd="0" presId="urn:microsoft.com/office/officeart/2005/8/layout/pyramid1"/>
    <dgm:cxn modelId="{C69175CF-66C2-442B-A0F3-F4A85C7A908F}" type="presParOf" srcId="{BC7AA91A-0165-1642-ABFE-0AD259A4BB93}" destId="{29B993DE-42C1-7347-BD0B-30CAF22E4433}" srcOrd="7" destOrd="0" presId="urn:microsoft.com/office/officeart/2005/8/layout/pyramid1"/>
    <dgm:cxn modelId="{0BB54D89-F61E-419E-9659-E74107086204}" type="presParOf" srcId="{29B993DE-42C1-7347-BD0B-30CAF22E4433}" destId="{D0ACC979-12D7-5D48-857F-2429BA7365B5}" srcOrd="0" destOrd="0" presId="urn:microsoft.com/office/officeart/2005/8/layout/pyramid1"/>
    <dgm:cxn modelId="{1534661B-1CCA-4657-AE77-2119456BF1F8}" type="presParOf" srcId="{29B993DE-42C1-7347-BD0B-30CAF22E4433}" destId="{AEF4C531-3B0C-A043-980E-4C93F5CEBA5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1A233B-2DF3-A34A-B910-91FED41E615C}" type="doc">
      <dgm:prSet loTypeId="urn:microsoft.com/office/officeart/2005/8/layout/pyramid1" loCatId="" qsTypeId="urn:microsoft.com/office/officeart/2005/8/quickstyle/simple4" qsCatId="simple" csTypeId="urn:microsoft.com/office/officeart/2005/8/colors/accent5_3" csCatId="accent5" phldr="1"/>
      <dgm:spPr/>
    </dgm:pt>
    <dgm:pt modelId="{68CBC41D-35BA-D64F-B0D6-405E44D10EC6}">
      <dgm:prSet phldrT="[Text]" custT="1"/>
      <dgm:spPr>
        <a:xfrm>
          <a:off x="2206984" y="0"/>
          <a:ext cx="1682031" cy="1384609"/>
        </a:xfrm>
        <a:solidFill>
          <a:srgbClr val="A7CC25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CDFA2C7A-2FD6-314A-8F86-CEEF8AE830AB}" type="parTrans" cxnId="{8971DC1F-3DBC-1649-8E53-3D3D8C1FC7EF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FAA24BBC-22DC-9146-BC80-2C468EC397E5}" type="sibTrans" cxnId="{8971DC1F-3DBC-1649-8E53-3D3D8C1FC7EF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F771CB8C-539C-4645-8AA7-B614206E0BC7}">
      <dgm:prSet phldrT="[Text]" custT="1"/>
      <dgm:spPr>
        <a:xfrm>
          <a:off x="315283" y="3979950"/>
          <a:ext cx="5465433" cy="519068"/>
        </a:xfrm>
        <a:gradFill rotWithShape="0">
          <a:gsLst>
            <a:gs pos="0">
              <a:srgbClr val="2D9EC0">
                <a:shade val="80000"/>
                <a:hueOff val="281700"/>
                <a:satOff val="-17628"/>
                <a:lumOff val="25715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81700"/>
                <a:satOff val="-17628"/>
                <a:lumOff val="25715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81700"/>
                <a:satOff val="-17628"/>
                <a:lumOff val="2571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90C7CFC7-FAB2-E942-AE1A-02252E0A6E7C}" type="parTrans" cxnId="{EB05E9B9-08B3-1240-B30F-AE33F3F689C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7DE0D39-FD88-6A41-9EF7-885B7044FA96}" type="sibTrans" cxnId="{EB05E9B9-08B3-1240-B30F-AE33F3F689C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C6A9C844-C64B-834D-8EFB-212423EE6BDC}">
      <dgm:prSet phldrT="[Text]" custT="1"/>
      <dgm:spPr>
        <a:xfrm>
          <a:off x="0" y="4499018"/>
          <a:ext cx="6096000" cy="519068"/>
        </a:xfrm>
        <a:gradFill rotWithShape="0">
          <a:gsLst>
            <a:gs pos="0">
              <a:srgbClr val="2D9EC0">
                <a:shade val="80000"/>
                <a:hueOff val="328650"/>
                <a:satOff val="-20566"/>
                <a:lumOff val="30001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328650"/>
                <a:satOff val="-20566"/>
                <a:lumOff val="30001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328650"/>
                <a:satOff val="-20566"/>
                <a:lumOff val="3000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0CD3B700-B342-714C-B2BA-6AFEBBCBE210}" type="parTrans" cxnId="{767A92AC-DF54-184A-830B-08F7AEE88DD1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703867DE-6213-804F-BD35-902E45A9B0CC}" type="sibTrans" cxnId="{767A92AC-DF54-184A-830B-08F7AEE88DD1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89F9FA72-3C79-B244-8BF7-FCB36089DAFE}">
      <dgm:prSet phldrT="[Text]" custT="1"/>
      <dgm:spPr>
        <a:xfrm>
          <a:off x="630566" y="3460882"/>
          <a:ext cx="4834866" cy="519068"/>
        </a:xfrm>
        <a:gradFill rotWithShape="0">
          <a:gsLst>
            <a:gs pos="0">
              <a:srgbClr val="2D9EC0">
                <a:shade val="80000"/>
                <a:hueOff val="234750"/>
                <a:satOff val="-14690"/>
                <a:lumOff val="21429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34750"/>
                <a:satOff val="-14690"/>
                <a:lumOff val="21429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34750"/>
                <a:satOff val="-14690"/>
                <a:lumOff val="2142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3E813094-EC6B-C744-B69C-668FB3269B55}" type="parTrans" cxnId="{D5AAD772-8B04-1F49-8CEC-C5BFD6715432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E7A683D3-A7F9-9143-946A-179350E2A53E}" type="sibTrans" cxnId="{D5AAD772-8B04-1F49-8CEC-C5BFD6715432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624A8CD-32AF-6C45-84DA-A6D2A688CE40}">
      <dgm:prSet phldrT="[Text]" custT="1"/>
      <dgm:spPr>
        <a:xfrm>
          <a:off x="1891700" y="1384609"/>
          <a:ext cx="2312598" cy="519068"/>
        </a:xfrm>
        <a:solidFill>
          <a:srgbClr val="1F497D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is-IS" sz="2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Nirmala UI Semilight" panose="020B0402040204020203" pitchFamily="34" charset="0"/>
              <a:ea typeface="+mn-ea"/>
              <a:cs typeface="Nirmala UI Semilight" panose="020B0402040204020203" pitchFamily="34" charset="0"/>
            </a:rPr>
            <a:t>…</a:t>
          </a:r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CA4F908D-2ADF-BD4D-B821-DA66D7A971FE}" type="parTrans" cxnId="{BA064931-3EED-1D46-8ABD-F8E55C1047A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A8FFDCCD-9E85-574F-8433-3E6AADC69590}" type="sibTrans" cxnId="{BA064931-3EED-1D46-8ABD-F8E55C1047A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15B23A57-D455-534E-BDCF-6AFA4E834751}">
      <dgm:prSet phldrT="[Text]" custT="1"/>
      <dgm:spPr>
        <a:xfrm>
          <a:off x="1576417" y="1903677"/>
          <a:ext cx="2943165" cy="519068"/>
        </a:xfrm>
        <a:gradFill rotWithShape="0">
          <a:gsLst>
            <a:gs pos="0">
              <a:srgbClr val="2D9EC0">
                <a:shade val="80000"/>
                <a:hueOff val="93900"/>
                <a:satOff val="-5876"/>
                <a:lumOff val="8572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93900"/>
                <a:satOff val="-5876"/>
                <a:lumOff val="8572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93900"/>
                <a:satOff val="-5876"/>
                <a:lumOff val="857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60F3C424-70C0-5240-91D2-851241DF24A4}" type="parTrans" cxnId="{A78A0112-AD8D-2849-8CD5-30605ECDA2A0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4BA5B8D7-E89C-0740-BEDF-BF5912716EDE}" type="sibTrans" cxnId="{A78A0112-AD8D-2849-8CD5-30605ECDA2A0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625A03B-2D66-6A44-9A9C-6E3E76A0ABE6}">
      <dgm:prSet phldrT="[Text]" custT="1"/>
      <dgm:spPr>
        <a:xfrm>
          <a:off x="1261133" y="2422745"/>
          <a:ext cx="3573732" cy="519068"/>
        </a:xfrm>
        <a:gradFill rotWithShape="0">
          <a:gsLst>
            <a:gs pos="0">
              <a:srgbClr val="2D9EC0">
                <a:shade val="80000"/>
                <a:hueOff val="140850"/>
                <a:satOff val="-8814"/>
                <a:lumOff val="12858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40850"/>
                <a:satOff val="-8814"/>
                <a:lumOff val="12858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40850"/>
                <a:satOff val="-8814"/>
                <a:lumOff val="1285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AFECFC8B-EE93-F045-A7E1-1A5F520A8E4E}" type="parTrans" cxnId="{00585DBA-F1F0-E846-9F12-760592CC1E2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CBA8ECBA-E5E7-B74C-BAFA-968B589139DA}" type="sibTrans" cxnId="{00585DBA-F1F0-E846-9F12-760592CC1E2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C12E0503-4B89-6940-B9CB-B7CFFD32298A}">
      <dgm:prSet phldrT="[Text]" custT="1"/>
      <dgm:spPr>
        <a:xfrm>
          <a:off x="945850" y="2941814"/>
          <a:ext cx="4204299" cy="519068"/>
        </a:xfrm>
        <a:gradFill rotWithShape="0">
          <a:gsLst>
            <a:gs pos="0">
              <a:srgbClr val="2D9EC0">
                <a:shade val="80000"/>
                <a:hueOff val="187800"/>
                <a:satOff val="-11752"/>
                <a:lumOff val="17143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87800"/>
                <a:satOff val="-11752"/>
                <a:lumOff val="17143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87800"/>
                <a:satOff val="-11752"/>
                <a:lumOff val="1714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C41A9194-ABFC-EE47-8E4F-8990BABBF847}" type="parTrans" cxnId="{469EF25E-B66D-A043-BD06-E99DA5649EB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568D408-AD8B-3846-B2C5-2A8659F2A8A2}" type="sibTrans" cxnId="{469EF25E-B66D-A043-BD06-E99DA5649EB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BC7AA91A-0165-1642-ABFE-0AD259A4BB93}" type="pres">
      <dgm:prSet presAssocID="{8D1A233B-2DF3-A34A-B910-91FED41E615C}" presName="Name0" presStyleCnt="0">
        <dgm:presLayoutVars>
          <dgm:dir/>
          <dgm:animLvl val="lvl"/>
          <dgm:resizeHandles val="exact"/>
        </dgm:presLayoutVars>
      </dgm:prSet>
      <dgm:spPr/>
    </dgm:pt>
    <dgm:pt modelId="{0E09E887-DEC3-1E4B-A42D-E86A43EC7E8F}" type="pres">
      <dgm:prSet presAssocID="{68CBC41D-35BA-D64F-B0D6-405E44D10EC6}" presName="Name8" presStyleCnt="0"/>
      <dgm:spPr/>
    </dgm:pt>
    <dgm:pt modelId="{3341E458-2706-3646-8D2F-293FA92402ED}" type="pres">
      <dgm:prSet presAssocID="{68CBC41D-35BA-D64F-B0D6-405E44D10EC6}" presName="level" presStyleLbl="node1" presStyleIdx="0" presStyleCnt="8" custScaleY="266749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3FA49ACA-1759-A348-AB55-7B1EAAD1BDE1}" type="pres">
      <dgm:prSet presAssocID="{68CBC41D-35BA-D64F-B0D6-405E44D10EC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75E1F-20AE-7945-9409-9AC7A8191F7B}" type="pres">
      <dgm:prSet presAssocID="{0624A8CD-32AF-6C45-84DA-A6D2A688CE40}" presName="Name8" presStyleCnt="0"/>
      <dgm:spPr/>
    </dgm:pt>
    <dgm:pt modelId="{694A7AC2-7657-E84C-9082-E9CC30B54864}" type="pres">
      <dgm:prSet presAssocID="{0624A8CD-32AF-6C45-84DA-A6D2A688CE40}" presName="level" presStyleLbl="node1" presStyleIdx="1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FBF2E8D7-6C5C-524D-8942-16346AB95C91}" type="pres">
      <dgm:prSet presAssocID="{0624A8CD-32AF-6C45-84DA-A6D2A688CE4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57223E-7195-DF47-944A-F7B0C8E6272E}" type="pres">
      <dgm:prSet presAssocID="{15B23A57-D455-534E-BDCF-6AFA4E834751}" presName="Name8" presStyleCnt="0"/>
      <dgm:spPr/>
    </dgm:pt>
    <dgm:pt modelId="{7FA820F4-C324-1B45-8F50-002B7AC1D061}" type="pres">
      <dgm:prSet presAssocID="{15B23A57-D455-534E-BDCF-6AFA4E834751}" presName="level" presStyleLbl="node1" presStyleIdx="2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C1F5A403-01EC-464F-B20D-6F1BBE775AF2}" type="pres">
      <dgm:prSet presAssocID="{15B23A57-D455-534E-BDCF-6AFA4E83475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C33672-FD14-FB46-B2B8-391D13B2768F}" type="pres">
      <dgm:prSet presAssocID="{0625A03B-2D66-6A44-9A9C-6E3E76A0ABE6}" presName="Name8" presStyleCnt="0"/>
      <dgm:spPr/>
    </dgm:pt>
    <dgm:pt modelId="{43432CC8-1D56-E844-9589-9A8B6E9E89E4}" type="pres">
      <dgm:prSet presAssocID="{0625A03B-2D66-6A44-9A9C-6E3E76A0ABE6}" presName="level" presStyleLbl="node1" presStyleIdx="3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068A2A0B-DA82-3A46-8DBE-C13EA128B45A}" type="pres">
      <dgm:prSet presAssocID="{0625A03B-2D66-6A44-9A9C-6E3E76A0ABE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5BE83-88F1-DA4C-912A-3BF83EE124CD}" type="pres">
      <dgm:prSet presAssocID="{C12E0503-4B89-6940-B9CB-B7CFFD32298A}" presName="Name8" presStyleCnt="0"/>
      <dgm:spPr/>
    </dgm:pt>
    <dgm:pt modelId="{3C9C1A56-566D-714A-9492-BEEA34BA5247}" type="pres">
      <dgm:prSet presAssocID="{C12E0503-4B89-6940-B9CB-B7CFFD32298A}" presName="level" presStyleLbl="node1" presStyleIdx="4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07520362-9599-2040-BE4D-DCA2213A8E9C}" type="pres">
      <dgm:prSet presAssocID="{C12E0503-4B89-6940-B9CB-B7CFFD32298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1A00E-9C69-D54D-89A9-8D9621258545}" type="pres">
      <dgm:prSet presAssocID="{89F9FA72-3C79-B244-8BF7-FCB36089DAFE}" presName="Name8" presStyleCnt="0"/>
      <dgm:spPr/>
    </dgm:pt>
    <dgm:pt modelId="{CCC97407-B347-E649-9732-596EF2D371B5}" type="pres">
      <dgm:prSet presAssocID="{89F9FA72-3C79-B244-8BF7-FCB36089DAFE}" presName="level" presStyleLbl="node1" presStyleIdx="5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3E6E9088-1218-DD47-BA5B-327AF75EA5F0}" type="pres">
      <dgm:prSet presAssocID="{89F9FA72-3C79-B244-8BF7-FCB36089DAF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4FF58F-BFB5-074A-8A58-DEDD443E1F41}" type="pres">
      <dgm:prSet presAssocID="{F771CB8C-539C-4645-8AA7-B614206E0BC7}" presName="Name8" presStyleCnt="0"/>
      <dgm:spPr/>
    </dgm:pt>
    <dgm:pt modelId="{942CA597-B6EA-D047-9DFD-53EFA1EA3607}" type="pres">
      <dgm:prSet presAssocID="{F771CB8C-539C-4645-8AA7-B614206E0BC7}" presName="level" presStyleLbl="node1" presStyleIdx="6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5275B3BD-06DB-2848-88B6-E9342988C2A5}" type="pres">
      <dgm:prSet presAssocID="{F771CB8C-539C-4645-8AA7-B614206E0BC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993DE-42C1-7347-BD0B-30CAF22E4433}" type="pres">
      <dgm:prSet presAssocID="{C6A9C844-C64B-834D-8EFB-212423EE6BDC}" presName="Name8" presStyleCnt="0"/>
      <dgm:spPr/>
    </dgm:pt>
    <dgm:pt modelId="{D0ACC979-12D7-5D48-857F-2429BA7365B5}" type="pres">
      <dgm:prSet presAssocID="{C6A9C844-C64B-834D-8EFB-212423EE6BDC}" presName="level" presStyleLbl="node1" presStyleIdx="7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AEF4C531-3B0C-A043-980E-4C93F5CEBA51}" type="pres">
      <dgm:prSet presAssocID="{C6A9C844-C64B-834D-8EFB-212423EE6BD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AAD772-8B04-1F49-8CEC-C5BFD6715432}" srcId="{8D1A233B-2DF3-A34A-B910-91FED41E615C}" destId="{89F9FA72-3C79-B244-8BF7-FCB36089DAFE}" srcOrd="5" destOrd="0" parTransId="{3E813094-EC6B-C744-B69C-668FB3269B55}" sibTransId="{E7A683D3-A7F9-9143-946A-179350E2A53E}"/>
    <dgm:cxn modelId="{98917613-806E-4423-995A-9F1D883D9B77}" type="presOf" srcId="{8D1A233B-2DF3-A34A-B910-91FED41E615C}" destId="{BC7AA91A-0165-1642-ABFE-0AD259A4BB93}" srcOrd="0" destOrd="0" presId="urn:microsoft.com/office/officeart/2005/8/layout/pyramid1"/>
    <dgm:cxn modelId="{183270FB-24C3-43B3-820D-92EFA43CE103}" type="presOf" srcId="{C12E0503-4B89-6940-B9CB-B7CFFD32298A}" destId="{3C9C1A56-566D-714A-9492-BEEA34BA5247}" srcOrd="0" destOrd="0" presId="urn:microsoft.com/office/officeart/2005/8/layout/pyramid1"/>
    <dgm:cxn modelId="{BA064931-3EED-1D46-8ABD-F8E55C1047AE}" srcId="{8D1A233B-2DF3-A34A-B910-91FED41E615C}" destId="{0624A8CD-32AF-6C45-84DA-A6D2A688CE40}" srcOrd="1" destOrd="0" parTransId="{CA4F908D-2ADF-BD4D-B821-DA66D7A971FE}" sibTransId="{A8FFDCCD-9E85-574F-8433-3E6AADC69590}"/>
    <dgm:cxn modelId="{A78A0112-AD8D-2849-8CD5-30605ECDA2A0}" srcId="{8D1A233B-2DF3-A34A-B910-91FED41E615C}" destId="{15B23A57-D455-534E-BDCF-6AFA4E834751}" srcOrd="2" destOrd="0" parTransId="{60F3C424-70C0-5240-91D2-851241DF24A4}" sibTransId="{4BA5B8D7-E89C-0740-BEDF-BF5912716EDE}"/>
    <dgm:cxn modelId="{FE1F85C7-F452-4C05-8D64-C94364A4CAFD}" type="presOf" srcId="{C6A9C844-C64B-834D-8EFB-212423EE6BDC}" destId="{D0ACC979-12D7-5D48-857F-2429BA7365B5}" srcOrd="0" destOrd="0" presId="urn:microsoft.com/office/officeart/2005/8/layout/pyramid1"/>
    <dgm:cxn modelId="{F75A4F37-81F1-436E-B252-73FE6E1E93BC}" type="presOf" srcId="{0625A03B-2D66-6A44-9A9C-6E3E76A0ABE6}" destId="{068A2A0B-DA82-3A46-8DBE-C13EA128B45A}" srcOrd="1" destOrd="0" presId="urn:microsoft.com/office/officeart/2005/8/layout/pyramid1"/>
    <dgm:cxn modelId="{E95B6C2C-CBDC-4D0D-9AE2-7D5D07466A5B}" type="presOf" srcId="{0625A03B-2D66-6A44-9A9C-6E3E76A0ABE6}" destId="{43432CC8-1D56-E844-9589-9A8B6E9E89E4}" srcOrd="0" destOrd="0" presId="urn:microsoft.com/office/officeart/2005/8/layout/pyramid1"/>
    <dgm:cxn modelId="{8971DC1F-3DBC-1649-8E53-3D3D8C1FC7EF}" srcId="{8D1A233B-2DF3-A34A-B910-91FED41E615C}" destId="{68CBC41D-35BA-D64F-B0D6-405E44D10EC6}" srcOrd="0" destOrd="0" parTransId="{CDFA2C7A-2FD6-314A-8F86-CEEF8AE830AB}" sibTransId="{FAA24BBC-22DC-9146-BC80-2C468EC397E5}"/>
    <dgm:cxn modelId="{DF9E7F2D-ECAA-407D-B10F-F99CE1948F4C}" type="presOf" srcId="{F771CB8C-539C-4645-8AA7-B614206E0BC7}" destId="{5275B3BD-06DB-2848-88B6-E9342988C2A5}" srcOrd="1" destOrd="0" presId="urn:microsoft.com/office/officeart/2005/8/layout/pyramid1"/>
    <dgm:cxn modelId="{767A92AC-DF54-184A-830B-08F7AEE88DD1}" srcId="{8D1A233B-2DF3-A34A-B910-91FED41E615C}" destId="{C6A9C844-C64B-834D-8EFB-212423EE6BDC}" srcOrd="7" destOrd="0" parTransId="{0CD3B700-B342-714C-B2BA-6AFEBBCBE210}" sibTransId="{703867DE-6213-804F-BD35-902E45A9B0CC}"/>
    <dgm:cxn modelId="{C359E33F-A6A0-4556-8C8D-3958F18ABC14}" type="presOf" srcId="{F771CB8C-539C-4645-8AA7-B614206E0BC7}" destId="{942CA597-B6EA-D047-9DFD-53EFA1EA3607}" srcOrd="0" destOrd="0" presId="urn:microsoft.com/office/officeart/2005/8/layout/pyramid1"/>
    <dgm:cxn modelId="{E2E14DC0-508E-4DFF-B9A4-FCF700A57BBA}" type="presOf" srcId="{C6A9C844-C64B-834D-8EFB-212423EE6BDC}" destId="{AEF4C531-3B0C-A043-980E-4C93F5CEBA51}" srcOrd="1" destOrd="0" presId="urn:microsoft.com/office/officeart/2005/8/layout/pyramid1"/>
    <dgm:cxn modelId="{2C3509CB-F01E-4084-8381-2185AEFA0DED}" type="presOf" srcId="{15B23A57-D455-534E-BDCF-6AFA4E834751}" destId="{7FA820F4-C324-1B45-8F50-002B7AC1D061}" srcOrd="0" destOrd="0" presId="urn:microsoft.com/office/officeart/2005/8/layout/pyramid1"/>
    <dgm:cxn modelId="{396A351A-8027-406F-8EAC-91A2E78E619D}" type="presOf" srcId="{89F9FA72-3C79-B244-8BF7-FCB36089DAFE}" destId="{CCC97407-B347-E649-9732-596EF2D371B5}" srcOrd="0" destOrd="0" presId="urn:microsoft.com/office/officeart/2005/8/layout/pyramid1"/>
    <dgm:cxn modelId="{3E31E437-ADCD-4ECA-8CE6-A8F38FB19A58}" type="presOf" srcId="{89F9FA72-3C79-B244-8BF7-FCB36089DAFE}" destId="{3E6E9088-1218-DD47-BA5B-327AF75EA5F0}" srcOrd="1" destOrd="0" presId="urn:microsoft.com/office/officeart/2005/8/layout/pyramid1"/>
    <dgm:cxn modelId="{00585DBA-F1F0-E846-9F12-760592CC1E27}" srcId="{8D1A233B-2DF3-A34A-B910-91FED41E615C}" destId="{0625A03B-2D66-6A44-9A9C-6E3E76A0ABE6}" srcOrd="3" destOrd="0" parTransId="{AFECFC8B-EE93-F045-A7E1-1A5F520A8E4E}" sibTransId="{CBA8ECBA-E5E7-B74C-BAFA-968B589139DA}"/>
    <dgm:cxn modelId="{CD56ED4B-4631-4C65-8C7C-F3462EF597C6}" type="presOf" srcId="{15B23A57-D455-534E-BDCF-6AFA4E834751}" destId="{C1F5A403-01EC-464F-B20D-6F1BBE775AF2}" srcOrd="1" destOrd="0" presId="urn:microsoft.com/office/officeart/2005/8/layout/pyramid1"/>
    <dgm:cxn modelId="{469EF25E-B66D-A043-BD06-E99DA5649EBE}" srcId="{8D1A233B-2DF3-A34A-B910-91FED41E615C}" destId="{C12E0503-4B89-6940-B9CB-B7CFFD32298A}" srcOrd="4" destOrd="0" parTransId="{C41A9194-ABFC-EE47-8E4F-8990BABBF847}" sibTransId="{0568D408-AD8B-3846-B2C5-2A8659F2A8A2}"/>
    <dgm:cxn modelId="{5BAFE3FC-5835-4F5F-99DC-8DC2F6AAC515}" type="presOf" srcId="{C12E0503-4B89-6940-B9CB-B7CFFD32298A}" destId="{07520362-9599-2040-BE4D-DCA2213A8E9C}" srcOrd="1" destOrd="0" presId="urn:microsoft.com/office/officeart/2005/8/layout/pyramid1"/>
    <dgm:cxn modelId="{5F40AAB6-DF18-4E56-B03C-BFF5809B9D71}" type="presOf" srcId="{0624A8CD-32AF-6C45-84DA-A6D2A688CE40}" destId="{694A7AC2-7657-E84C-9082-E9CC30B54864}" srcOrd="0" destOrd="0" presId="urn:microsoft.com/office/officeart/2005/8/layout/pyramid1"/>
    <dgm:cxn modelId="{1745793F-0F82-4D17-B281-96BC45647FE6}" type="presOf" srcId="{0624A8CD-32AF-6C45-84DA-A6D2A688CE40}" destId="{FBF2E8D7-6C5C-524D-8942-16346AB95C91}" srcOrd="1" destOrd="0" presId="urn:microsoft.com/office/officeart/2005/8/layout/pyramid1"/>
    <dgm:cxn modelId="{EB05E9B9-08B3-1240-B30F-AE33F3F689C7}" srcId="{8D1A233B-2DF3-A34A-B910-91FED41E615C}" destId="{F771CB8C-539C-4645-8AA7-B614206E0BC7}" srcOrd="6" destOrd="0" parTransId="{90C7CFC7-FAB2-E942-AE1A-02252E0A6E7C}" sibTransId="{07DE0D39-FD88-6A41-9EF7-885B7044FA96}"/>
    <dgm:cxn modelId="{888E0B0A-115E-4DB5-8F23-99FEA9894C52}" type="presOf" srcId="{68CBC41D-35BA-D64F-B0D6-405E44D10EC6}" destId="{3341E458-2706-3646-8D2F-293FA92402ED}" srcOrd="0" destOrd="0" presId="urn:microsoft.com/office/officeart/2005/8/layout/pyramid1"/>
    <dgm:cxn modelId="{7422FE42-09E9-44BE-A422-76B5CF1D4555}" type="presOf" srcId="{68CBC41D-35BA-D64F-B0D6-405E44D10EC6}" destId="{3FA49ACA-1759-A348-AB55-7B1EAAD1BDE1}" srcOrd="1" destOrd="0" presId="urn:microsoft.com/office/officeart/2005/8/layout/pyramid1"/>
    <dgm:cxn modelId="{03797FA4-CA43-4269-B764-37BA5BD1E6B5}" type="presParOf" srcId="{BC7AA91A-0165-1642-ABFE-0AD259A4BB93}" destId="{0E09E887-DEC3-1E4B-A42D-E86A43EC7E8F}" srcOrd="0" destOrd="0" presId="urn:microsoft.com/office/officeart/2005/8/layout/pyramid1"/>
    <dgm:cxn modelId="{FCB2722D-3B79-46A4-99DC-1FA1F6C15E14}" type="presParOf" srcId="{0E09E887-DEC3-1E4B-A42D-E86A43EC7E8F}" destId="{3341E458-2706-3646-8D2F-293FA92402ED}" srcOrd="0" destOrd="0" presId="urn:microsoft.com/office/officeart/2005/8/layout/pyramid1"/>
    <dgm:cxn modelId="{86DBB87B-41F1-4C71-82C4-64479A4D367D}" type="presParOf" srcId="{0E09E887-DEC3-1E4B-A42D-E86A43EC7E8F}" destId="{3FA49ACA-1759-A348-AB55-7B1EAAD1BDE1}" srcOrd="1" destOrd="0" presId="urn:microsoft.com/office/officeart/2005/8/layout/pyramid1"/>
    <dgm:cxn modelId="{42BB6E55-B55C-47FC-A12D-D894E33BFDC2}" type="presParOf" srcId="{BC7AA91A-0165-1642-ABFE-0AD259A4BB93}" destId="{45175E1F-20AE-7945-9409-9AC7A8191F7B}" srcOrd="1" destOrd="0" presId="urn:microsoft.com/office/officeart/2005/8/layout/pyramid1"/>
    <dgm:cxn modelId="{C26A88AB-5999-48C7-8BDC-17201316DF97}" type="presParOf" srcId="{45175E1F-20AE-7945-9409-9AC7A8191F7B}" destId="{694A7AC2-7657-E84C-9082-E9CC30B54864}" srcOrd="0" destOrd="0" presId="urn:microsoft.com/office/officeart/2005/8/layout/pyramid1"/>
    <dgm:cxn modelId="{1BECC4AB-3812-4BC7-B8F0-D9143A55FEFA}" type="presParOf" srcId="{45175E1F-20AE-7945-9409-9AC7A8191F7B}" destId="{FBF2E8D7-6C5C-524D-8942-16346AB95C91}" srcOrd="1" destOrd="0" presId="urn:microsoft.com/office/officeart/2005/8/layout/pyramid1"/>
    <dgm:cxn modelId="{CA152BC9-202A-4810-B1EF-A35B4E161439}" type="presParOf" srcId="{BC7AA91A-0165-1642-ABFE-0AD259A4BB93}" destId="{BB57223E-7195-DF47-944A-F7B0C8E6272E}" srcOrd="2" destOrd="0" presId="urn:microsoft.com/office/officeart/2005/8/layout/pyramid1"/>
    <dgm:cxn modelId="{5013F8D1-3CDA-4E1B-8FDB-C40353C78F4F}" type="presParOf" srcId="{BB57223E-7195-DF47-944A-F7B0C8E6272E}" destId="{7FA820F4-C324-1B45-8F50-002B7AC1D061}" srcOrd="0" destOrd="0" presId="urn:microsoft.com/office/officeart/2005/8/layout/pyramid1"/>
    <dgm:cxn modelId="{8D690679-2AE8-4789-BAC0-05ADCDBC21BB}" type="presParOf" srcId="{BB57223E-7195-DF47-944A-F7B0C8E6272E}" destId="{C1F5A403-01EC-464F-B20D-6F1BBE775AF2}" srcOrd="1" destOrd="0" presId="urn:microsoft.com/office/officeart/2005/8/layout/pyramid1"/>
    <dgm:cxn modelId="{3C678577-A225-4BC1-97FD-6178B8D5D229}" type="presParOf" srcId="{BC7AA91A-0165-1642-ABFE-0AD259A4BB93}" destId="{7EC33672-FD14-FB46-B2B8-391D13B2768F}" srcOrd="3" destOrd="0" presId="urn:microsoft.com/office/officeart/2005/8/layout/pyramid1"/>
    <dgm:cxn modelId="{2E03D6C4-37E2-46AE-84A1-EDDECC490B93}" type="presParOf" srcId="{7EC33672-FD14-FB46-B2B8-391D13B2768F}" destId="{43432CC8-1D56-E844-9589-9A8B6E9E89E4}" srcOrd="0" destOrd="0" presId="urn:microsoft.com/office/officeart/2005/8/layout/pyramid1"/>
    <dgm:cxn modelId="{FA73AB4F-D98B-44B7-BFFF-0557AA6BF008}" type="presParOf" srcId="{7EC33672-FD14-FB46-B2B8-391D13B2768F}" destId="{068A2A0B-DA82-3A46-8DBE-C13EA128B45A}" srcOrd="1" destOrd="0" presId="urn:microsoft.com/office/officeart/2005/8/layout/pyramid1"/>
    <dgm:cxn modelId="{4D949A6F-DAAE-4429-9213-5D225965D585}" type="presParOf" srcId="{BC7AA91A-0165-1642-ABFE-0AD259A4BB93}" destId="{8CE5BE83-88F1-DA4C-912A-3BF83EE124CD}" srcOrd="4" destOrd="0" presId="urn:microsoft.com/office/officeart/2005/8/layout/pyramid1"/>
    <dgm:cxn modelId="{890EC0C9-A48C-46A4-B1D8-BEE341CB7FF9}" type="presParOf" srcId="{8CE5BE83-88F1-DA4C-912A-3BF83EE124CD}" destId="{3C9C1A56-566D-714A-9492-BEEA34BA5247}" srcOrd="0" destOrd="0" presId="urn:microsoft.com/office/officeart/2005/8/layout/pyramid1"/>
    <dgm:cxn modelId="{B1DFE6F5-CA4C-4942-8460-5AC417A64FDC}" type="presParOf" srcId="{8CE5BE83-88F1-DA4C-912A-3BF83EE124CD}" destId="{07520362-9599-2040-BE4D-DCA2213A8E9C}" srcOrd="1" destOrd="0" presId="urn:microsoft.com/office/officeart/2005/8/layout/pyramid1"/>
    <dgm:cxn modelId="{486E41CA-2BFC-43ED-ADFD-BCDD4DF8FE2E}" type="presParOf" srcId="{BC7AA91A-0165-1642-ABFE-0AD259A4BB93}" destId="{E451A00E-9C69-D54D-89A9-8D9621258545}" srcOrd="5" destOrd="0" presId="urn:microsoft.com/office/officeart/2005/8/layout/pyramid1"/>
    <dgm:cxn modelId="{DFF035CD-E8A7-4021-A294-3286DF7635E4}" type="presParOf" srcId="{E451A00E-9C69-D54D-89A9-8D9621258545}" destId="{CCC97407-B347-E649-9732-596EF2D371B5}" srcOrd="0" destOrd="0" presId="urn:microsoft.com/office/officeart/2005/8/layout/pyramid1"/>
    <dgm:cxn modelId="{1E379992-E358-4654-8499-C394A3468C13}" type="presParOf" srcId="{E451A00E-9C69-D54D-89A9-8D9621258545}" destId="{3E6E9088-1218-DD47-BA5B-327AF75EA5F0}" srcOrd="1" destOrd="0" presId="urn:microsoft.com/office/officeart/2005/8/layout/pyramid1"/>
    <dgm:cxn modelId="{3BED525C-B476-48A3-AE7F-AE162F25A94B}" type="presParOf" srcId="{BC7AA91A-0165-1642-ABFE-0AD259A4BB93}" destId="{C54FF58F-BFB5-074A-8A58-DEDD443E1F41}" srcOrd="6" destOrd="0" presId="urn:microsoft.com/office/officeart/2005/8/layout/pyramid1"/>
    <dgm:cxn modelId="{DB7A531F-291C-453C-B34D-CB66BBC09A53}" type="presParOf" srcId="{C54FF58F-BFB5-074A-8A58-DEDD443E1F41}" destId="{942CA597-B6EA-D047-9DFD-53EFA1EA3607}" srcOrd="0" destOrd="0" presId="urn:microsoft.com/office/officeart/2005/8/layout/pyramid1"/>
    <dgm:cxn modelId="{B836CBC6-AA5D-4A26-9E00-F309EC1ADC3B}" type="presParOf" srcId="{C54FF58F-BFB5-074A-8A58-DEDD443E1F41}" destId="{5275B3BD-06DB-2848-88B6-E9342988C2A5}" srcOrd="1" destOrd="0" presId="urn:microsoft.com/office/officeart/2005/8/layout/pyramid1"/>
    <dgm:cxn modelId="{A18425CA-5477-4791-86D4-317B036886D2}" type="presParOf" srcId="{BC7AA91A-0165-1642-ABFE-0AD259A4BB93}" destId="{29B993DE-42C1-7347-BD0B-30CAF22E4433}" srcOrd="7" destOrd="0" presId="urn:microsoft.com/office/officeart/2005/8/layout/pyramid1"/>
    <dgm:cxn modelId="{EEF01A21-23CD-450E-83F2-F97E9B5E63A3}" type="presParOf" srcId="{29B993DE-42C1-7347-BD0B-30CAF22E4433}" destId="{D0ACC979-12D7-5D48-857F-2429BA7365B5}" srcOrd="0" destOrd="0" presId="urn:microsoft.com/office/officeart/2005/8/layout/pyramid1"/>
    <dgm:cxn modelId="{C8203082-3E3D-4852-83C0-A3DEDA995B88}" type="presParOf" srcId="{29B993DE-42C1-7347-BD0B-30CAF22E4433}" destId="{AEF4C531-3B0C-A043-980E-4C93F5CEBA5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1A233B-2DF3-A34A-B910-91FED41E615C}" type="doc">
      <dgm:prSet loTypeId="urn:microsoft.com/office/officeart/2005/8/layout/pyramid1" loCatId="" qsTypeId="urn:microsoft.com/office/officeart/2005/8/quickstyle/simple4" qsCatId="simple" csTypeId="urn:microsoft.com/office/officeart/2005/8/colors/accent5_3" csCatId="accent5" phldr="1"/>
      <dgm:spPr/>
    </dgm:pt>
    <dgm:pt modelId="{68CBC41D-35BA-D64F-B0D6-405E44D10EC6}">
      <dgm:prSet phldrT="[Text]" custT="1"/>
      <dgm:spPr>
        <a:xfrm>
          <a:off x="2206984" y="0"/>
          <a:ext cx="1682031" cy="1384609"/>
        </a:xfrm>
        <a:solidFill>
          <a:srgbClr val="A7CC25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CDFA2C7A-2FD6-314A-8F86-CEEF8AE830AB}" type="parTrans" cxnId="{8971DC1F-3DBC-1649-8E53-3D3D8C1FC7EF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FAA24BBC-22DC-9146-BC80-2C468EC397E5}" type="sibTrans" cxnId="{8971DC1F-3DBC-1649-8E53-3D3D8C1FC7EF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F771CB8C-539C-4645-8AA7-B614206E0BC7}">
      <dgm:prSet phldrT="[Text]" custT="1"/>
      <dgm:spPr>
        <a:xfrm>
          <a:off x="315283" y="3979950"/>
          <a:ext cx="5465433" cy="519068"/>
        </a:xfrm>
        <a:gradFill rotWithShape="0">
          <a:gsLst>
            <a:gs pos="0">
              <a:srgbClr val="2D9EC0">
                <a:shade val="80000"/>
                <a:hueOff val="281700"/>
                <a:satOff val="-17628"/>
                <a:lumOff val="25715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81700"/>
                <a:satOff val="-17628"/>
                <a:lumOff val="25715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81700"/>
                <a:satOff val="-17628"/>
                <a:lumOff val="2571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90C7CFC7-FAB2-E942-AE1A-02252E0A6E7C}" type="parTrans" cxnId="{EB05E9B9-08B3-1240-B30F-AE33F3F689C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7DE0D39-FD88-6A41-9EF7-885B7044FA96}" type="sibTrans" cxnId="{EB05E9B9-08B3-1240-B30F-AE33F3F689C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C6A9C844-C64B-834D-8EFB-212423EE6BDC}">
      <dgm:prSet phldrT="[Text]" custT="1"/>
      <dgm:spPr>
        <a:xfrm>
          <a:off x="0" y="4499018"/>
          <a:ext cx="6096000" cy="519068"/>
        </a:xfrm>
        <a:gradFill rotWithShape="0">
          <a:gsLst>
            <a:gs pos="0">
              <a:srgbClr val="2D9EC0">
                <a:shade val="80000"/>
                <a:hueOff val="328650"/>
                <a:satOff val="-20566"/>
                <a:lumOff val="30001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328650"/>
                <a:satOff val="-20566"/>
                <a:lumOff val="30001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328650"/>
                <a:satOff val="-20566"/>
                <a:lumOff val="3000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0CD3B700-B342-714C-B2BA-6AFEBBCBE210}" type="parTrans" cxnId="{767A92AC-DF54-184A-830B-08F7AEE88DD1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703867DE-6213-804F-BD35-902E45A9B0CC}" type="sibTrans" cxnId="{767A92AC-DF54-184A-830B-08F7AEE88DD1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89F9FA72-3C79-B244-8BF7-FCB36089DAFE}">
      <dgm:prSet phldrT="[Text]" custT="1"/>
      <dgm:spPr>
        <a:xfrm>
          <a:off x="630566" y="3460882"/>
          <a:ext cx="4834866" cy="519068"/>
        </a:xfrm>
        <a:gradFill rotWithShape="0">
          <a:gsLst>
            <a:gs pos="0">
              <a:srgbClr val="2D9EC0">
                <a:shade val="80000"/>
                <a:hueOff val="234750"/>
                <a:satOff val="-14690"/>
                <a:lumOff val="21429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34750"/>
                <a:satOff val="-14690"/>
                <a:lumOff val="21429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34750"/>
                <a:satOff val="-14690"/>
                <a:lumOff val="2142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3E813094-EC6B-C744-B69C-668FB3269B55}" type="parTrans" cxnId="{D5AAD772-8B04-1F49-8CEC-C5BFD6715432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E7A683D3-A7F9-9143-946A-179350E2A53E}" type="sibTrans" cxnId="{D5AAD772-8B04-1F49-8CEC-C5BFD6715432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624A8CD-32AF-6C45-84DA-A6D2A688CE40}">
      <dgm:prSet phldrT="[Text]" custT="1"/>
      <dgm:spPr>
        <a:xfrm>
          <a:off x="1891700" y="1384609"/>
          <a:ext cx="2312598" cy="519068"/>
        </a:xfrm>
        <a:solidFill>
          <a:srgbClr val="1F497D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is-IS" sz="2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Nirmala UI Semilight" panose="020B0402040204020203" pitchFamily="34" charset="0"/>
              <a:ea typeface="+mn-ea"/>
              <a:cs typeface="Nirmala UI Semilight" panose="020B0402040204020203" pitchFamily="34" charset="0"/>
            </a:rPr>
            <a:t>…</a:t>
          </a:r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CA4F908D-2ADF-BD4D-B821-DA66D7A971FE}" type="parTrans" cxnId="{BA064931-3EED-1D46-8ABD-F8E55C1047A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A8FFDCCD-9E85-574F-8433-3E6AADC69590}" type="sibTrans" cxnId="{BA064931-3EED-1D46-8ABD-F8E55C1047A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15B23A57-D455-534E-BDCF-6AFA4E834751}">
      <dgm:prSet phldrT="[Text]" custT="1"/>
      <dgm:spPr>
        <a:xfrm>
          <a:off x="1576417" y="1903677"/>
          <a:ext cx="2943165" cy="519068"/>
        </a:xfrm>
        <a:gradFill rotWithShape="0">
          <a:gsLst>
            <a:gs pos="0">
              <a:srgbClr val="2D9EC0">
                <a:shade val="80000"/>
                <a:hueOff val="93900"/>
                <a:satOff val="-5876"/>
                <a:lumOff val="8572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93900"/>
                <a:satOff val="-5876"/>
                <a:lumOff val="8572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93900"/>
                <a:satOff val="-5876"/>
                <a:lumOff val="857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60F3C424-70C0-5240-91D2-851241DF24A4}" type="parTrans" cxnId="{A78A0112-AD8D-2849-8CD5-30605ECDA2A0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4BA5B8D7-E89C-0740-BEDF-BF5912716EDE}" type="sibTrans" cxnId="{A78A0112-AD8D-2849-8CD5-30605ECDA2A0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625A03B-2D66-6A44-9A9C-6E3E76A0ABE6}">
      <dgm:prSet phldrT="[Text]" custT="1"/>
      <dgm:spPr>
        <a:xfrm>
          <a:off x="1261133" y="2422745"/>
          <a:ext cx="3573732" cy="519068"/>
        </a:xfrm>
        <a:gradFill rotWithShape="0">
          <a:gsLst>
            <a:gs pos="0">
              <a:srgbClr val="2D9EC0">
                <a:shade val="80000"/>
                <a:hueOff val="140850"/>
                <a:satOff val="-8814"/>
                <a:lumOff val="12858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40850"/>
                <a:satOff val="-8814"/>
                <a:lumOff val="12858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40850"/>
                <a:satOff val="-8814"/>
                <a:lumOff val="1285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AFECFC8B-EE93-F045-A7E1-1A5F520A8E4E}" type="parTrans" cxnId="{00585DBA-F1F0-E846-9F12-760592CC1E2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CBA8ECBA-E5E7-B74C-BAFA-968B589139DA}" type="sibTrans" cxnId="{00585DBA-F1F0-E846-9F12-760592CC1E27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C12E0503-4B89-6940-B9CB-B7CFFD32298A}">
      <dgm:prSet phldrT="[Text]" custT="1"/>
      <dgm:spPr>
        <a:xfrm>
          <a:off x="945850" y="2941814"/>
          <a:ext cx="4204299" cy="519068"/>
        </a:xfrm>
        <a:gradFill rotWithShape="0">
          <a:gsLst>
            <a:gs pos="0">
              <a:srgbClr val="2D9EC0">
                <a:shade val="80000"/>
                <a:hueOff val="187800"/>
                <a:satOff val="-11752"/>
                <a:lumOff val="17143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87800"/>
                <a:satOff val="-11752"/>
                <a:lumOff val="17143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87800"/>
                <a:satOff val="-11752"/>
                <a:lumOff val="1714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gm:t>
    </dgm:pt>
    <dgm:pt modelId="{C41A9194-ABFC-EE47-8E4F-8990BABBF847}" type="parTrans" cxnId="{469EF25E-B66D-A043-BD06-E99DA5649EB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0568D408-AD8B-3846-B2C5-2A8659F2A8A2}" type="sibTrans" cxnId="{469EF25E-B66D-A043-BD06-E99DA5649EBE}">
      <dgm:prSet/>
      <dgm:spPr/>
      <dgm:t>
        <a:bodyPr/>
        <a:lstStyle/>
        <a:p>
          <a:endParaRPr lang="en-US" sz="200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BC7AA91A-0165-1642-ABFE-0AD259A4BB93}" type="pres">
      <dgm:prSet presAssocID="{8D1A233B-2DF3-A34A-B910-91FED41E615C}" presName="Name0" presStyleCnt="0">
        <dgm:presLayoutVars>
          <dgm:dir/>
          <dgm:animLvl val="lvl"/>
          <dgm:resizeHandles val="exact"/>
        </dgm:presLayoutVars>
      </dgm:prSet>
      <dgm:spPr/>
    </dgm:pt>
    <dgm:pt modelId="{0E09E887-DEC3-1E4B-A42D-E86A43EC7E8F}" type="pres">
      <dgm:prSet presAssocID="{68CBC41D-35BA-D64F-B0D6-405E44D10EC6}" presName="Name8" presStyleCnt="0"/>
      <dgm:spPr/>
    </dgm:pt>
    <dgm:pt modelId="{3341E458-2706-3646-8D2F-293FA92402ED}" type="pres">
      <dgm:prSet presAssocID="{68CBC41D-35BA-D64F-B0D6-405E44D10EC6}" presName="level" presStyleLbl="node1" presStyleIdx="0" presStyleCnt="8" custScaleY="266749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3FA49ACA-1759-A348-AB55-7B1EAAD1BDE1}" type="pres">
      <dgm:prSet presAssocID="{68CBC41D-35BA-D64F-B0D6-405E44D10EC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75E1F-20AE-7945-9409-9AC7A8191F7B}" type="pres">
      <dgm:prSet presAssocID="{0624A8CD-32AF-6C45-84DA-A6D2A688CE40}" presName="Name8" presStyleCnt="0"/>
      <dgm:spPr/>
    </dgm:pt>
    <dgm:pt modelId="{694A7AC2-7657-E84C-9082-E9CC30B54864}" type="pres">
      <dgm:prSet presAssocID="{0624A8CD-32AF-6C45-84DA-A6D2A688CE40}" presName="level" presStyleLbl="node1" presStyleIdx="1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FBF2E8D7-6C5C-524D-8942-16346AB95C91}" type="pres">
      <dgm:prSet presAssocID="{0624A8CD-32AF-6C45-84DA-A6D2A688CE4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57223E-7195-DF47-944A-F7B0C8E6272E}" type="pres">
      <dgm:prSet presAssocID="{15B23A57-D455-534E-BDCF-6AFA4E834751}" presName="Name8" presStyleCnt="0"/>
      <dgm:spPr/>
    </dgm:pt>
    <dgm:pt modelId="{7FA820F4-C324-1B45-8F50-002B7AC1D061}" type="pres">
      <dgm:prSet presAssocID="{15B23A57-D455-534E-BDCF-6AFA4E834751}" presName="level" presStyleLbl="node1" presStyleIdx="2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C1F5A403-01EC-464F-B20D-6F1BBE775AF2}" type="pres">
      <dgm:prSet presAssocID="{15B23A57-D455-534E-BDCF-6AFA4E83475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C33672-FD14-FB46-B2B8-391D13B2768F}" type="pres">
      <dgm:prSet presAssocID="{0625A03B-2D66-6A44-9A9C-6E3E76A0ABE6}" presName="Name8" presStyleCnt="0"/>
      <dgm:spPr/>
    </dgm:pt>
    <dgm:pt modelId="{43432CC8-1D56-E844-9589-9A8B6E9E89E4}" type="pres">
      <dgm:prSet presAssocID="{0625A03B-2D66-6A44-9A9C-6E3E76A0ABE6}" presName="level" presStyleLbl="node1" presStyleIdx="3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068A2A0B-DA82-3A46-8DBE-C13EA128B45A}" type="pres">
      <dgm:prSet presAssocID="{0625A03B-2D66-6A44-9A9C-6E3E76A0ABE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5BE83-88F1-DA4C-912A-3BF83EE124CD}" type="pres">
      <dgm:prSet presAssocID="{C12E0503-4B89-6940-B9CB-B7CFFD32298A}" presName="Name8" presStyleCnt="0"/>
      <dgm:spPr/>
    </dgm:pt>
    <dgm:pt modelId="{3C9C1A56-566D-714A-9492-BEEA34BA5247}" type="pres">
      <dgm:prSet presAssocID="{C12E0503-4B89-6940-B9CB-B7CFFD32298A}" presName="level" presStyleLbl="node1" presStyleIdx="4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07520362-9599-2040-BE4D-DCA2213A8E9C}" type="pres">
      <dgm:prSet presAssocID="{C12E0503-4B89-6940-B9CB-B7CFFD32298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1A00E-9C69-D54D-89A9-8D9621258545}" type="pres">
      <dgm:prSet presAssocID="{89F9FA72-3C79-B244-8BF7-FCB36089DAFE}" presName="Name8" presStyleCnt="0"/>
      <dgm:spPr/>
    </dgm:pt>
    <dgm:pt modelId="{CCC97407-B347-E649-9732-596EF2D371B5}" type="pres">
      <dgm:prSet presAssocID="{89F9FA72-3C79-B244-8BF7-FCB36089DAFE}" presName="level" presStyleLbl="node1" presStyleIdx="5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3E6E9088-1218-DD47-BA5B-327AF75EA5F0}" type="pres">
      <dgm:prSet presAssocID="{89F9FA72-3C79-B244-8BF7-FCB36089DAF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4FF58F-BFB5-074A-8A58-DEDD443E1F41}" type="pres">
      <dgm:prSet presAssocID="{F771CB8C-539C-4645-8AA7-B614206E0BC7}" presName="Name8" presStyleCnt="0"/>
      <dgm:spPr/>
    </dgm:pt>
    <dgm:pt modelId="{942CA597-B6EA-D047-9DFD-53EFA1EA3607}" type="pres">
      <dgm:prSet presAssocID="{F771CB8C-539C-4645-8AA7-B614206E0BC7}" presName="level" presStyleLbl="node1" presStyleIdx="6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5275B3BD-06DB-2848-88B6-E9342988C2A5}" type="pres">
      <dgm:prSet presAssocID="{F771CB8C-539C-4645-8AA7-B614206E0BC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993DE-42C1-7347-BD0B-30CAF22E4433}" type="pres">
      <dgm:prSet presAssocID="{C6A9C844-C64B-834D-8EFB-212423EE6BDC}" presName="Name8" presStyleCnt="0"/>
      <dgm:spPr/>
    </dgm:pt>
    <dgm:pt modelId="{D0ACC979-12D7-5D48-857F-2429BA7365B5}" type="pres">
      <dgm:prSet presAssocID="{C6A9C844-C64B-834D-8EFB-212423EE6BDC}" presName="level" presStyleLbl="node1" presStyleIdx="7" presStyleCnt="8">
        <dgm:presLayoutVars>
          <dgm:chMax val="1"/>
          <dgm:bulletEnabled val="1"/>
        </dgm:presLayoutVars>
      </dgm:prSet>
      <dgm:spPr>
        <a:prstGeom prst="trapezoid">
          <a:avLst>
            <a:gd name="adj" fmla="val 60740"/>
          </a:avLst>
        </a:prstGeom>
      </dgm:spPr>
      <dgm:t>
        <a:bodyPr/>
        <a:lstStyle/>
        <a:p>
          <a:endParaRPr lang="en-US"/>
        </a:p>
      </dgm:t>
    </dgm:pt>
    <dgm:pt modelId="{AEF4C531-3B0C-A043-980E-4C93F5CEBA51}" type="pres">
      <dgm:prSet presAssocID="{C6A9C844-C64B-834D-8EFB-212423EE6BD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3E9FF4-DCED-4332-B56C-A985E3E9A1BE}" type="presOf" srcId="{F771CB8C-539C-4645-8AA7-B614206E0BC7}" destId="{5275B3BD-06DB-2848-88B6-E9342988C2A5}" srcOrd="1" destOrd="0" presId="urn:microsoft.com/office/officeart/2005/8/layout/pyramid1"/>
    <dgm:cxn modelId="{562A8B9B-F1BA-41B8-B8BF-B0EDD5ED2C32}" type="presOf" srcId="{15B23A57-D455-534E-BDCF-6AFA4E834751}" destId="{C1F5A403-01EC-464F-B20D-6F1BBE775AF2}" srcOrd="1" destOrd="0" presId="urn:microsoft.com/office/officeart/2005/8/layout/pyramid1"/>
    <dgm:cxn modelId="{27CE4647-1AA2-45F6-9DBE-AC70ED32AE46}" type="presOf" srcId="{C6A9C844-C64B-834D-8EFB-212423EE6BDC}" destId="{D0ACC979-12D7-5D48-857F-2429BA7365B5}" srcOrd="0" destOrd="0" presId="urn:microsoft.com/office/officeart/2005/8/layout/pyramid1"/>
    <dgm:cxn modelId="{D5AAD772-8B04-1F49-8CEC-C5BFD6715432}" srcId="{8D1A233B-2DF3-A34A-B910-91FED41E615C}" destId="{89F9FA72-3C79-B244-8BF7-FCB36089DAFE}" srcOrd="5" destOrd="0" parTransId="{3E813094-EC6B-C744-B69C-668FB3269B55}" sibTransId="{E7A683D3-A7F9-9143-946A-179350E2A53E}"/>
    <dgm:cxn modelId="{BF0A4C0A-AA27-48B7-A095-4596EE07422C}" type="presOf" srcId="{C12E0503-4B89-6940-B9CB-B7CFFD32298A}" destId="{3C9C1A56-566D-714A-9492-BEEA34BA5247}" srcOrd="0" destOrd="0" presId="urn:microsoft.com/office/officeart/2005/8/layout/pyramid1"/>
    <dgm:cxn modelId="{C708D58D-04DD-414F-8198-BC85987A6BA7}" type="presOf" srcId="{8D1A233B-2DF3-A34A-B910-91FED41E615C}" destId="{BC7AA91A-0165-1642-ABFE-0AD259A4BB93}" srcOrd="0" destOrd="0" presId="urn:microsoft.com/office/officeart/2005/8/layout/pyramid1"/>
    <dgm:cxn modelId="{4B105D0B-F87D-4971-BF2F-2CF7CCFEAD0C}" type="presOf" srcId="{89F9FA72-3C79-B244-8BF7-FCB36089DAFE}" destId="{CCC97407-B347-E649-9732-596EF2D371B5}" srcOrd="0" destOrd="0" presId="urn:microsoft.com/office/officeart/2005/8/layout/pyramid1"/>
    <dgm:cxn modelId="{8971DC1F-3DBC-1649-8E53-3D3D8C1FC7EF}" srcId="{8D1A233B-2DF3-A34A-B910-91FED41E615C}" destId="{68CBC41D-35BA-D64F-B0D6-405E44D10EC6}" srcOrd="0" destOrd="0" parTransId="{CDFA2C7A-2FD6-314A-8F86-CEEF8AE830AB}" sibTransId="{FAA24BBC-22DC-9146-BC80-2C468EC397E5}"/>
    <dgm:cxn modelId="{B28A6E46-E850-4050-9F6C-6AD93F052B1A}" type="presOf" srcId="{0624A8CD-32AF-6C45-84DA-A6D2A688CE40}" destId="{FBF2E8D7-6C5C-524D-8942-16346AB95C91}" srcOrd="1" destOrd="0" presId="urn:microsoft.com/office/officeart/2005/8/layout/pyramid1"/>
    <dgm:cxn modelId="{A78A0112-AD8D-2849-8CD5-30605ECDA2A0}" srcId="{8D1A233B-2DF3-A34A-B910-91FED41E615C}" destId="{15B23A57-D455-534E-BDCF-6AFA4E834751}" srcOrd="2" destOrd="0" parTransId="{60F3C424-70C0-5240-91D2-851241DF24A4}" sibTransId="{4BA5B8D7-E89C-0740-BEDF-BF5912716EDE}"/>
    <dgm:cxn modelId="{A4E6B05F-F875-4400-8537-7C102BB712C6}" type="presOf" srcId="{15B23A57-D455-534E-BDCF-6AFA4E834751}" destId="{7FA820F4-C324-1B45-8F50-002B7AC1D061}" srcOrd="0" destOrd="0" presId="urn:microsoft.com/office/officeart/2005/8/layout/pyramid1"/>
    <dgm:cxn modelId="{F5E8E8A1-0E2A-4E6C-B113-72BDFFCE2A4A}" type="presOf" srcId="{89F9FA72-3C79-B244-8BF7-FCB36089DAFE}" destId="{3E6E9088-1218-DD47-BA5B-327AF75EA5F0}" srcOrd="1" destOrd="0" presId="urn:microsoft.com/office/officeart/2005/8/layout/pyramid1"/>
    <dgm:cxn modelId="{EB05E9B9-08B3-1240-B30F-AE33F3F689C7}" srcId="{8D1A233B-2DF3-A34A-B910-91FED41E615C}" destId="{F771CB8C-539C-4645-8AA7-B614206E0BC7}" srcOrd="6" destOrd="0" parTransId="{90C7CFC7-FAB2-E942-AE1A-02252E0A6E7C}" sibTransId="{07DE0D39-FD88-6A41-9EF7-885B7044FA96}"/>
    <dgm:cxn modelId="{897CF91B-CDF8-4A0F-8C0D-FA2A8BF97202}" type="presOf" srcId="{68CBC41D-35BA-D64F-B0D6-405E44D10EC6}" destId="{3FA49ACA-1759-A348-AB55-7B1EAAD1BDE1}" srcOrd="1" destOrd="0" presId="urn:microsoft.com/office/officeart/2005/8/layout/pyramid1"/>
    <dgm:cxn modelId="{692DB152-D55D-458B-8B80-096D9D89E903}" type="presOf" srcId="{F771CB8C-539C-4645-8AA7-B614206E0BC7}" destId="{942CA597-B6EA-D047-9DFD-53EFA1EA3607}" srcOrd="0" destOrd="0" presId="urn:microsoft.com/office/officeart/2005/8/layout/pyramid1"/>
    <dgm:cxn modelId="{BA064931-3EED-1D46-8ABD-F8E55C1047AE}" srcId="{8D1A233B-2DF3-A34A-B910-91FED41E615C}" destId="{0624A8CD-32AF-6C45-84DA-A6D2A688CE40}" srcOrd="1" destOrd="0" parTransId="{CA4F908D-2ADF-BD4D-B821-DA66D7A971FE}" sibTransId="{A8FFDCCD-9E85-574F-8433-3E6AADC69590}"/>
    <dgm:cxn modelId="{BEDBF186-F8F6-4426-BC72-710AF88B567C}" type="presOf" srcId="{C12E0503-4B89-6940-B9CB-B7CFFD32298A}" destId="{07520362-9599-2040-BE4D-DCA2213A8E9C}" srcOrd="1" destOrd="0" presId="urn:microsoft.com/office/officeart/2005/8/layout/pyramid1"/>
    <dgm:cxn modelId="{41EF815B-FF51-4841-820A-77BA2CDD2C1D}" type="presOf" srcId="{0625A03B-2D66-6A44-9A9C-6E3E76A0ABE6}" destId="{068A2A0B-DA82-3A46-8DBE-C13EA128B45A}" srcOrd="1" destOrd="0" presId="urn:microsoft.com/office/officeart/2005/8/layout/pyramid1"/>
    <dgm:cxn modelId="{00585DBA-F1F0-E846-9F12-760592CC1E27}" srcId="{8D1A233B-2DF3-A34A-B910-91FED41E615C}" destId="{0625A03B-2D66-6A44-9A9C-6E3E76A0ABE6}" srcOrd="3" destOrd="0" parTransId="{AFECFC8B-EE93-F045-A7E1-1A5F520A8E4E}" sibTransId="{CBA8ECBA-E5E7-B74C-BAFA-968B589139DA}"/>
    <dgm:cxn modelId="{1B28A246-0359-4A9A-8139-40852EA2C49F}" type="presOf" srcId="{C6A9C844-C64B-834D-8EFB-212423EE6BDC}" destId="{AEF4C531-3B0C-A043-980E-4C93F5CEBA51}" srcOrd="1" destOrd="0" presId="urn:microsoft.com/office/officeart/2005/8/layout/pyramid1"/>
    <dgm:cxn modelId="{9CEB89D5-62A1-42C6-8CC3-75B0E5B90DF6}" type="presOf" srcId="{0624A8CD-32AF-6C45-84DA-A6D2A688CE40}" destId="{694A7AC2-7657-E84C-9082-E9CC30B54864}" srcOrd="0" destOrd="0" presId="urn:microsoft.com/office/officeart/2005/8/layout/pyramid1"/>
    <dgm:cxn modelId="{EC7C915E-FCE5-4524-BDE4-61E897C0544F}" type="presOf" srcId="{0625A03B-2D66-6A44-9A9C-6E3E76A0ABE6}" destId="{43432CC8-1D56-E844-9589-9A8B6E9E89E4}" srcOrd="0" destOrd="0" presId="urn:microsoft.com/office/officeart/2005/8/layout/pyramid1"/>
    <dgm:cxn modelId="{767A92AC-DF54-184A-830B-08F7AEE88DD1}" srcId="{8D1A233B-2DF3-A34A-B910-91FED41E615C}" destId="{C6A9C844-C64B-834D-8EFB-212423EE6BDC}" srcOrd="7" destOrd="0" parTransId="{0CD3B700-B342-714C-B2BA-6AFEBBCBE210}" sibTransId="{703867DE-6213-804F-BD35-902E45A9B0CC}"/>
    <dgm:cxn modelId="{2D68ABCB-68EC-407C-BE93-D1274B51BADD}" type="presOf" srcId="{68CBC41D-35BA-D64F-B0D6-405E44D10EC6}" destId="{3341E458-2706-3646-8D2F-293FA92402ED}" srcOrd="0" destOrd="0" presId="urn:microsoft.com/office/officeart/2005/8/layout/pyramid1"/>
    <dgm:cxn modelId="{469EF25E-B66D-A043-BD06-E99DA5649EBE}" srcId="{8D1A233B-2DF3-A34A-B910-91FED41E615C}" destId="{C12E0503-4B89-6940-B9CB-B7CFFD32298A}" srcOrd="4" destOrd="0" parTransId="{C41A9194-ABFC-EE47-8E4F-8990BABBF847}" sibTransId="{0568D408-AD8B-3846-B2C5-2A8659F2A8A2}"/>
    <dgm:cxn modelId="{F82AB441-9DA8-4149-BF7D-41AC97241049}" type="presParOf" srcId="{BC7AA91A-0165-1642-ABFE-0AD259A4BB93}" destId="{0E09E887-DEC3-1E4B-A42D-E86A43EC7E8F}" srcOrd="0" destOrd="0" presId="urn:microsoft.com/office/officeart/2005/8/layout/pyramid1"/>
    <dgm:cxn modelId="{06AEDFCD-CD4E-45C1-8ADF-F71BAE4491F0}" type="presParOf" srcId="{0E09E887-DEC3-1E4B-A42D-E86A43EC7E8F}" destId="{3341E458-2706-3646-8D2F-293FA92402ED}" srcOrd="0" destOrd="0" presId="urn:microsoft.com/office/officeart/2005/8/layout/pyramid1"/>
    <dgm:cxn modelId="{CF7EC547-B6E6-4486-A74C-5ED92DADE8F7}" type="presParOf" srcId="{0E09E887-DEC3-1E4B-A42D-E86A43EC7E8F}" destId="{3FA49ACA-1759-A348-AB55-7B1EAAD1BDE1}" srcOrd="1" destOrd="0" presId="urn:microsoft.com/office/officeart/2005/8/layout/pyramid1"/>
    <dgm:cxn modelId="{9DC62096-27C3-4633-A2EC-0EB6D3D7B151}" type="presParOf" srcId="{BC7AA91A-0165-1642-ABFE-0AD259A4BB93}" destId="{45175E1F-20AE-7945-9409-9AC7A8191F7B}" srcOrd="1" destOrd="0" presId="urn:microsoft.com/office/officeart/2005/8/layout/pyramid1"/>
    <dgm:cxn modelId="{8F349923-0560-49BB-A637-E0988B4A4C97}" type="presParOf" srcId="{45175E1F-20AE-7945-9409-9AC7A8191F7B}" destId="{694A7AC2-7657-E84C-9082-E9CC30B54864}" srcOrd="0" destOrd="0" presId="urn:microsoft.com/office/officeart/2005/8/layout/pyramid1"/>
    <dgm:cxn modelId="{6A8E94E3-074E-4F15-908D-03D1FE9BDB49}" type="presParOf" srcId="{45175E1F-20AE-7945-9409-9AC7A8191F7B}" destId="{FBF2E8D7-6C5C-524D-8942-16346AB95C91}" srcOrd="1" destOrd="0" presId="urn:microsoft.com/office/officeart/2005/8/layout/pyramid1"/>
    <dgm:cxn modelId="{CE2D75B8-B449-4CDC-BAEE-713ECA4DB5D3}" type="presParOf" srcId="{BC7AA91A-0165-1642-ABFE-0AD259A4BB93}" destId="{BB57223E-7195-DF47-944A-F7B0C8E6272E}" srcOrd="2" destOrd="0" presId="urn:microsoft.com/office/officeart/2005/8/layout/pyramid1"/>
    <dgm:cxn modelId="{370B54B5-E120-4571-B002-673392687E16}" type="presParOf" srcId="{BB57223E-7195-DF47-944A-F7B0C8E6272E}" destId="{7FA820F4-C324-1B45-8F50-002B7AC1D061}" srcOrd="0" destOrd="0" presId="urn:microsoft.com/office/officeart/2005/8/layout/pyramid1"/>
    <dgm:cxn modelId="{2AFA93E2-9859-419C-8AA8-F9BDF0BF8E50}" type="presParOf" srcId="{BB57223E-7195-DF47-944A-F7B0C8E6272E}" destId="{C1F5A403-01EC-464F-B20D-6F1BBE775AF2}" srcOrd="1" destOrd="0" presId="urn:microsoft.com/office/officeart/2005/8/layout/pyramid1"/>
    <dgm:cxn modelId="{39BAFF4E-BD8D-4C3E-82B2-A5D12E231041}" type="presParOf" srcId="{BC7AA91A-0165-1642-ABFE-0AD259A4BB93}" destId="{7EC33672-FD14-FB46-B2B8-391D13B2768F}" srcOrd="3" destOrd="0" presId="urn:microsoft.com/office/officeart/2005/8/layout/pyramid1"/>
    <dgm:cxn modelId="{7D6FE66F-4C2B-4526-8958-5F015F3ACA42}" type="presParOf" srcId="{7EC33672-FD14-FB46-B2B8-391D13B2768F}" destId="{43432CC8-1D56-E844-9589-9A8B6E9E89E4}" srcOrd="0" destOrd="0" presId="urn:microsoft.com/office/officeart/2005/8/layout/pyramid1"/>
    <dgm:cxn modelId="{C0431789-3713-47E4-85C7-2FE6CC52480E}" type="presParOf" srcId="{7EC33672-FD14-FB46-B2B8-391D13B2768F}" destId="{068A2A0B-DA82-3A46-8DBE-C13EA128B45A}" srcOrd="1" destOrd="0" presId="urn:microsoft.com/office/officeart/2005/8/layout/pyramid1"/>
    <dgm:cxn modelId="{051256A9-4E59-48B9-A24F-430C2F6275E2}" type="presParOf" srcId="{BC7AA91A-0165-1642-ABFE-0AD259A4BB93}" destId="{8CE5BE83-88F1-DA4C-912A-3BF83EE124CD}" srcOrd="4" destOrd="0" presId="urn:microsoft.com/office/officeart/2005/8/layout/pyramid1"/>
    <dgm:cxn modelId="{F2A8D6AA-19DE-4D9D-90C0-E648EA87F577}" type="presParOf" srcId="{8CE5BE83-88F1-DA4C-912A-3BF83EE124CD}" destId="{3C9C1A56-566D-714A-9492-BEEA34BA5247}" srcOrd="0" destOrd="0" presId="urn:microsoft.com/office/officeart/2005/8/layout/pyramid1"/>
    <dgm:cxn modelId="{AC0CE59A-707B-46DD-8B43-B8B0966E0D8C}" type="presParOf" srcId="{8CE5BE83-88F1-DA4C-912A-3BF83EE124CD}" destId="{07520362-9599-2040-BE4D-DCA2213A8E9C}" srcOrd="1" destOrd="0" presId="urn:microsoft.com/office/officeart/2005/8/layout/pyramid1"/>
    <dgm:cxn modelId="{5EEDFB8E-F8FF-4057-88FC-D5C6E2B0ABC0}" type="presParOf" srcId="{BC7AA91A-0165-1642-ABFE-0AD259A4BB93}" destId="{E451A00E-9C69-D54D-89A9-8D9621258545}" srcOrd="5" destOrd="0" presId="urn:microsoft.com/office/officeart/2005/8/layout/pyramid1"/>
    <dgm:cxn modelId="{D3EEF7EA-E8EC-462C-8F69-849194CF3EB9}" type="presParOf" srcId="{E451A00E-9C69-D54D-89A9-8D9621258545}" destId="{CCC97407-B347-E649-9732-596EF2D371B5}" srcOrd="0" destOrd="0" presId="urn:microsoft.com/office/officeart/2005/8/layout/pyramid1"/>
    <dgm:cxn modelId="{77DE09DF-64F5-4107-B0CD-F0499C33BA4E}" type="presParOf" srcId="{E451A00E-9C69-D54D-89A9-8D9621258545}" destId="{3E6E9088-1218-DD47-BA5B-327AF75EA5F0}" srcOrd="1" destOrd="0" presId="urn:microsoft.com/office/officeart/2005/8/layout/pyramid1"/>
    <dgm:cxn modelId="{2B9619C5-3538-44EB-987F-392C5BE63D82}" type="presParOf" srcId="{BC7AA91A-0165-1642-ABFE-0AD259A4BB93}" destId="{C54FF58F-BFB5-074A-8A58-DEDD443E1F41}" srcOrd="6" destOrd="0" presId="urn:microsoft.com/office/officeart/2005/8/layout/pyramid1"/>
    <dgm:cxn modelId="{95571994-6DDE-4A69-A05D-B80E784DD2CA}" type="presParOf" srcId="{C54FF58F-BFB5-074A-8A58-DEDD443E1F41}" destId="{942CA597-B6EA-D047-9DFD-53EFA1EA3607}" srcOrd="0" destOrd="0" presId="urn:microsoft.com/office/officeart/2005/8/layout/pyramid1"/>
    <dgm:cxn modelId="{DF9508C3-A1B0-4AAC-8660-1819B14B96D6}" type="presParOf" srcId="{C54FF58F-BFB5-074A-8A58-DEDD443E1F41}" destId="{5275B3BD-06DB-2848-88B6-E9342988C2A5}" srcOrd="1" destOrd="0" presId="urn:microsoft.com/office/officeart/2005/8/layout/pyramid1"/>
    <dgm:cxn modelId="{A53DB4B5-6B14-4710-80D0-62C243AE5629}" type="presParOf" srcId="{BC7AA91A-0165-1642-ABFE-0AD259A4BB93}" destId="{29B993DE-42C1-7347-BD0B-30CAF22E4433}" srcOrd="7" destOrd="0" presId="urn:microsoft.com/office/officeart/2005/8/layout/pyramid1"/>
    <dgm:cxn modelId="{C1EBC600-5376-4C26-850E-E06E55E1C468}" type="presParOf" srcId="{29B993DE-42C1-7347-BD0B-30CAF22E4433}" destId="{D0ACC979-12D7-5D48-857F-2429BA7365B5}" srcOrd="0" destOrd="0" presId="urn:microsoft.com/office/officeart/2005/8/layout/pyramid1"/>
    <dgm:cxn modelId="{9B1B5694-F493-4B48-AF9C-D8DF1BDC7862}" type="presParOf" srcId="{29B993DE-42C1-7347-BD0B-30CAF22E4433}" destId="{AEF4C531-3B0C-A043-980E-4C93F5CEBA5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1E458-2706-3646-8D2F-293FA92402ED}">
      <dsp:nvSpPr>
        <dsp:cNvPr id="0" name=""/>
        <dsp:cNvSpPr/>
      </dsp:nvSpPr>
      <dsp:spPr>
        <a:xfrm>
          <a:off x="1772211" y="0"/>
          <a:ext cx="1350673" cy="1116700"/>
        </a:xfrm>
        <a:prstGeom prst="trapezoid">
          <a:avLst>
            <a:gd name="adj" fmla="val 60740"/>
          </a:avLst>
        </a:prstGeom>
        <a:solidFill>
          <a:srgbClr val="A7CC25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2222435" y="372233"/>
        <a:ext cx="450225" cy="744467"/>
      </dsp:txXfrm>
    </dsp:sp>
    <dsp:sp modelId="{694A7AC2-7657-E84C-9082-E9CC30B54864}">
      <dsp:nvSpPr>
        <dsp:cNvPr id="0" name=""/>
        <dsp:cNvSpPr/>
      </dsp:nvSpPr>
      <dsp:spPr>
        <a:xfrm>
          <a:off x="1519038" y="1116700"/>
          <a:ext cx="1857019" cy="418633"/>
        </a:xfrm>
        <a:prstGeom prst="trapezoid">
          <a:avLst>
            <a:gd name="adj" fmla="val 60740"/>
          </a:avLst>
        </a:prstGeom>
        <a:solidFill>
          <a:srgbClr val="1F497D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2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Nirmala UI Semilight" panose="020B0402040204020203" pitchFamily="34" charset="0"/>
              <a:ea typeface="+mn-ea"/>
              <a:cs typeface="Nirmala UI Semilight" panose="020B0402040204020203" pitchFamily="34" charset="0"/>
            </a:rPr>
            <a:t>…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2013535" y="1175492"/>
        <a:ext cx="868026" cy="359841"/>
      </dsp:txXfrm>
    </dsp:sp>
    <dsp:sp modelId="{7FA820F4-C324-1B45-8F50-002B7AC1D061}">
      <dsp:nvSpPr>
        <dsp:cNvPr id="0" name=""/>
        <dsp:cNvSpPr/>
      </dsp:nvSpPr>
      <dsp:spPr>
        <a:xfrm>
          <a:off x="1265865" y="1535333"/>
          <a:ext cx="2363365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93900"/>
                <a:satOff val="-5876"/>
                <a:lumOff val="8572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93900"/>
                <a:satOff val="-5876"/>
                <a:lumOff val="8572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93900"/>
                <a:satOff val="-5876"/>
                <a:lumOff val="857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848972" y="1581529"/>
        <a:ext cx="1197151" cy="372437"/>
      </dsp:txXfrm>
    </dsp:sp>
    <dsp:sp modelId="{43432CC8-1D56-E844-9589-9A8B6E9E89E4}">
      <dsp:nvSpPr>
        <dsp:cNvPr id="0" name=""/>
        <dsp:cNvSpPr/>
      </dsp:nvSpPr>
      <dsp:spPr>
        <a:xfrm>
          <a:off x="1012692" y="1953966"/>
          <a:ext cx="2869712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140850"/>
                <a:satOff val="-8814"/>
                <a:lumOff val="12858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40850"/>
                <a:satOff val="-8814"/>
                <a:lumOff val="12858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40850"/>
                <a:satOff val="-8814"/>
                <a:lumOff val="1285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684410" y="1992011"/>
        <a:ext cx="1526276" cy="380588"/>
      </dsp:txXfrm>
    </dsp:sp>
    <dsp:sp modelId="{3C9C1A56-566D-714A-9492-BEEA34BA5247}">
      <dsp:nvSpPr>
        <dsp:cNvPr id="0" name=""/>
        <dsp:cNvSpPr/>
      </dsp:nvSpPr>
      <dsp:spPr>
        <a:xfrm>
          <a:off x="759519" y="2372599"/>
          <a:ext cx="3376058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187800"/>
                <a:satOff val="-11752"/>
                <a:lumOff val="17143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87800"/>
                <a:satOff val="-11752"/>
                <a:lumOff val="17143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87800"/>
                <a:satOff val="-11752"/>
                <a:lumOff val="1714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519847" y="2404938"/>
        <a:ext cx="1855401" cy="386294"/>
      </dsp:txXfrm>
    </dsp:sp>
    <dsp:sp modelId="{CCC97407-B347-E649-9732-596EF2D371B5}">
      <dsp:nvSpPr>
        <dsp:cNvPr id="0" name=""/>
        <dsp:cNvSpPr/>
      </dsp:nvSpPr>
      <dsp:spPr>
        <a:xfrm>
          <a:off x="506346" y="2791233"/>
          <a:ext cx="3882404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234750"/>
                <a:satOff val="-14690"/>
                <a:lumOff val="21429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34750"/>
                <a:satOff val="-14690"/>
                <a:lumOff val="21429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34750"/>
                <a:satOff val="-14690"/>
                <a:lumOff val="2142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355285" y="2819354"/>
        <a:ext cx="2184526" cy="390512"/>
      </dsp:txXfrm>
    </dsp:sp>
    <dsp:sp modelId="{942CA597-B6EA-D047-9DFD-53EFA1EA3607}">
      <dsp:nvSpPr>
        <dsp:cNvPr id="0" name=""/>
        <dsp:cNvSpPr/>
      </dsp:nvSpPr>
      <dsp:spPr>
        <a:xfrm>
          <a:off x="253173" y="3209866"/>
          <a:ext cx="4388750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281700"/>
                <a:satOff val="-17628"/>
                <a:lumOff val="25715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81700"/>
                <a:satOff val="-17628"/>
                <a:lumOff val="25715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81700"/>
                <a:satOff val="-17628"/>
                <a:lumOff val="2571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190722" y="3234743"/>
        <a:ext cx="2513652" cy="393756"/>
      </dsp:txXfrm>
    </dsp:sp>
    <dsp:sp modelId="{D0ACC979-12D7-5D48-857F-2429BA7365B5}">
      <dsp:nvSpPr>
        <dsp:cNvPr id="0" name=""/>
        <dsp:cNvSpPr/>
      </dsp:nvSpPr>
      <dsp:spPr>
        <a:xfrm>
          <a:off x="0" y="3628499"/>
          <a:ext cx="4895097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328650"/>
                <a:satOff val="-20566"/>
                <a:lumOff val="30001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328650"/>
                <a:satOff val="-20566"/>
                <a:lumOff val="30001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328650"/>
                <a:satOff val="-20566"/>
                <a:lumOff val="3000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026159" y="3650803"/>
        <a:ext cx="2842777" cy="396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1E458-2706-3646-8D2F-293FA92402ED}">
      <dsp:nvSpPr>
        <dsp:cNvPr id="0" name=""/>
        <dsp:cNvSpPr/>
      </dsp:nvSpPr>
      <dsp:spPr>
        <a:xfrm>
          <a:off x="1772211" y="0"/>
          <a:ext cx="1350673" cy="1116700"/>
        </a:xfrm>
        <a:prstGeom prst="trapezoid">
          <a:avLst>
            <a:gd name="adj" fmla="val 60740"/>
          </a:avLst>
        </a:prstGeom>
        <a:solidFill>
          <a:srgbClr val="A7CC25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772211" y="0"/>
        <a:ext cx="1350673" cy="1116700"/>
      </dsp:txXfrm>
    </dsp:sp>
    <dsp:sp modelId="{694A7AC2-7657-E84C-9082-E9CC30B54864}">
      <dsp:nvSpPr>
        <dsp:cNvPr id="0" name=""/>
        <dsp:cNvSpPr/>
      </dsp:nvSpPr>
      <dsp:spPr>
        <a:xfrm>
          <a:off x="1519038" y="1116700"/>
          <a:ext cx="1857019" cy="418633"/>
        </a:xfrm>
        <a:prstGeom prst="trapezoid">
          <a:avLst>
            <a:gd name="adj" fmla="val 60740"/>
          </a:avLst>
        </a:prstGeom>
        <a:solidFill>
          <a:srgbClr val="1F497D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2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Nirmala UI Semilight" panose="020B0402040204020203" pitchFamily="34" charset="0"/>
              <a:ea typeface="+mn-ea"/>
              <a:cs typeface="Nirmala UI Semilight" panose="020B0402040204020203" pitchFamily="34" charset="0"/>
            </a:rPr>
            <a:t>…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844017" y="1116700"/>
        <a:ext cx="1207062" cy="418633"/>
      </dsp:txXfrm>
    </dsp:sp>
    <dsp:sp modelId="{7FA820F4-C324-1B45-8F50-002B7AC1D061}">
      <dsp:nvSpPr>
        <dsp:cNvPr id="0" name=""/>
        <dsp:cNvSpPr/>
      </dsp:nvSpPr>
      <dsp:spPr>
        <a:xfrm>
          <a:off x="1265865" y="1535333"/>
          <a:ext cx="2363365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93900"/>
                <a:satOff val="-5876"/>
                <a:lumOff val="8572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93900"/>
                <a:satOff val="-5876"/>
                <a:lumOff val="8572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93900"/>
                <a:satOff val="-5876"/>
                <a:lumOff val="857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679454" y="1535333"/>
        <a:ext cx="1536187" cy="418633"/>
      </dsp:txXfrm>
    </dsp:sp>
    <dsp:sp modelId="{43432CC8-1D56-E844-9589-9A8B6E9E89E4}">
      <dsp:nvSpPr>
        <dsp:cNvPr id="0" name=""/>
        <dsp:cNvSpPr/>
      </dsp:nvSpPr>
      <dsp:spPr>
        <a:xfrm>
          <a:off x="1012692" y="1953966"/>
          <a:ext cx="2869712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140850"/>
                <a:satOff val="-8814"/>
                <a:lumOff val="12858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40850"/>
                <a:satOff val="-8814"/>
                <a:lumOff val="12858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40850"/>
                <a:satOff val="-8814"/>
                <a:lumOff val="1285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514892" y="1953966"/>
        <a:ext cx="1865312" cy="418633"/>
      </dsp:txXfrm>
    </dsp:sp>
    <dsp:sp modelId="{3C9C1A56-566D-714A-9492-BEEA34BA5247}">
      <dsp:nvSpPr>
        <dsp:cNvPr id="0" name=""/>
        <dsp:cNvSpPr/>
      </dsp:nvSpPr>
      <dsp:spPr>
        <a:xfrm>
          <a:off x="759519" y="2372599"/>
          <a:ext cx="3376058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187800"/>
                <a:satOff val="-11752"/>
                <a:lumOff val="17143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87800"/>
                <a:satOff val="-11752"/>
                <a:lumOff val="17143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87800"/>
                <a:satOff val="-11752"/>
                <a:lumOff val="1714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350329" y="2372599"/>
        <a:ext cx="2194437" cy="418633"/>
      </dsp:txXfrm>
    </dsp:sp>
    <dsp:sp modelId="{CCC97407-B347-E649-9732-596EF2D371B5}">
      <dsp:nvSpPr>
        <dsp:cNvPr id="0" name=""/>
        <dsp:cNvSpPr/>
      </dsp:nvSpPr>
      <dsp:spPr>
        <a:xfrm>
          <a:off x="506346" y="2791233"/>
          <a:ext cx="3882404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234750"/>
                <a:satOff val="-14690"/>
                <a:lumOff val="21429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34750"/>
                <a:satOff val="-14690"/>
                <a:lumOff val="21429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34750"/>
                <a:satOff val="-14690"/>
                <a:lumOff val="2142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185767" y="2791233"/>
        <a:ext cx="2523562" cy="418633"/>
      </dsp:txXfrm>
    </dsp:sp>
    <dsp:sp modelId="{942CA597-B6EA-D047-9DFD-53EFA1EA3607}">
      <dsp:nvSpPr>
        <dsp:cNvPr id="0" name=""/>
        <dsp:cNvSpPr/>
      </dsp:nvSpPr>
      <dsp:spPr>
        <a:xfrm>
          <a:off x="253173" y="3209866"/>
          <a:ext cx="4388750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281700"/>
                <a:satOff val="-17628"/>
                <a:lumOff val="25715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81700"/>
                <a:satOff val="-17628"/>
                <a:lumOff val="25715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81700"/>
                <a:satOff val="-17628"/>
                <a:lumOff val="2571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021204" y="3209866"/>
        <a:ext cx="2852688" cy="418633"/>
      </dsp:txXfrm>
    </dsp:sp>
    <dsp:sp modelId="{D0ACC979-12D7-5D48-857F-2429BA7365B5}">
      <dsp:nvSpPr>
        <dsp:cNvPr id="0" name=""/>
        <dsp:cNvSpPr/>
      </dsp:nvSpPr>
      <dsp:spPr>
        <a:xfrm>
          <a:off x="0" y="3628499"/>
          <a:ext cx="4895097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328650"/>
                <a:satOff val="-20566"/>
                <a:lumOff val="30001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328650"/>
                <a:satOff val="-20566"/>
                <a:lumOff val="30001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328650"/>
                <a:satOff val="-20566"/>
                <a:lumOff val="3000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856641" y="3628499"/>
        <a:ext cx="3181813" cy="418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1E458-2706-3646-8D2F-293FA92402ED}">
      <dsp:nvSpPr>
        <dsp:cNvPr id="0" name=""/>
        <dsp:cNvSpPr/>
      </dsp:nvSpPr>
      <dsp:spPr>
        <a:xfrm>
          <a:off x="1772211" y="0"/>
          <a:ext cx="1350673" cy="1116700"/>
        </a:xfrm>
        <a:prstGeom prst="trapezoid">
          <a:avLst>
            <a:gd name="adj" fmla="val 60740"/>
          </a:avLst>
        </a:prstGeom>
        <a:solidFill>
          <a:srgbClr val="A7CC25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772211" y="0"/>
        <a:ext cx="1350673" cy="1116700"/>
      </dsp:txXfrm>
    </dsp:sp>
    <dsp:sp modelId="{694A7AC2-7657-E84C-9082-E9CC30B54864}">
      <dsp:nvSpPr>
        <dsp:cNvPr id="0" name=""/>
        <dsp:cNvSpPr/>
      </dsp:nvSpPr>
      <dsp:spPr>
        <a:xfrm>
          <a:off x="1519038" y="1116700"/>
          <a:ext cx="1857019" cy="418633"/>
        </a:xfrm>
        <a:prstGeom prst="trapezoid">
          <a:avLst>
            <a:gd name="adj" fmla="val 60740"/>
          </a:avLst>
        </a:prstGeom>
        <a:solidFill>
          <a:srgbClr val="1F497D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2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Nirmala UI Semilight" panose="020B0402040204020203" pitchFamily="34" charset="0"/>
              <a:ea typeface="+mn-ea"/>
              <a:cs typeface="Nirmala UI Semilight" panose="020B0402040204020203" pitchFamily="34" charset="0"/>
            </a:rPr>
            <a:t>…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844017" y="1116700"/>
        <a:ext cx="1207062" cy="418633"/>
      </dsp:txXfrm>
    </dsp:sp>
    <dsp:sp modelId="{7FA820F4-C324-1B45-8F50-002B7AC1D061}">
      <dsp:nvSpPr>
        <dsp:cNvPr id="0" name=""/>
        <dsp:cNvSpPr/>
      </dsp:nvSpPr>
      <dsp:spPr>
        <a:xfrm>
          <a:off x="1265865" y="1535333"/>
          <a:ext cx="2363365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93900"/>
                <a:satOff val="-5876"/>
                <a:lumOff val="8572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93900"/>
                <a:satOff val="-5876"/>
                <a:lumOff val="8572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93900"/>
                <a:satOff val="-5876"/>
                <a:lumOff val="857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679454" y="1535333"/>
        <a:ext cx="1536187" cy="418633"/>
      </dsp:txXfrm>
    </dsp:sp>
    <dsp:sp modelId="{43432CC8-1D56-E844-9589-9A8B6E9E89E4}">
      <dsp:nvSpPr>
        <dsp:cNvPr id="0" name=""/>
        <dsp:cNvSpPr/>
      </dsp:nvSpPr>
      <dsp:spPr>
        <a:xfrm>
          <a:off x="1012692" y="1953966"/>
          <a:ext cx="2869712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140850"/>
                <a:satOff val="-8814"/>
                <a:lumOff val="12858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40850"/>
                <a:satOff val="-8814"/>
                <a:lumOff val="12858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40850"/>
                <a:satOff val="-8814"/>
                <a:lumOff val="1285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514892" y="1953966"/>
        <a:ext cx="1865312" cy="418633"/>
      </dsp:txXfrm>
    </dsp:sp>
    <dsp:sp modelId="{3C9C1A56-566D-714A-9492-BEEA34BA5247}">
      <dsp:nvSpPr>
        <dsp:cNvPr id="0" name=""/>
        <dsp:cNvSpPr/>
      </dsp:nvSpPr>
      <dsp:spPr>
        <a:xfrm>
          <a:off x="759519" y="2372599"/>
          <a:ext cx="3376058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187800"/>
                <a:satOff val="-11752"/>
                <a:lumOff val="17143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187800"/>
                <a:satOff val="-11752"/>
                <a:lumOff val="17143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187800"/>
                <a:satOff val="-11752"/>
                <a:lumOff val="1714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350329" y="2372599"/>
        <a:ext cx="2194437" cy="418633"/>
      </dsp:txXfrm>
    </dsp:sp>
    <dsp:sp modelId="{CCC97407-B347-E649-9732-596EF2D371B5}">
      <dsp:nvSpPr>
        <dsp:cNvPr id="0" name=""/>
        <dsp:cNvSpPr/>
      </dsp:nvSpPr>
      <dsp:spPr>
        <a:xfrm>
          <a:off x="506346" y="2791233"/>
          <a:ext cx="3882404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234750"/>
                <a:satOff val="-14690"/>
                <a:lumOff val="21429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34750"/>
                <a:satOff val="-14690"/>
                <a:lumOff val="21429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34750"/>
                <a:satOff val="-14690"/>
                <a:lumOff val="2142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185767" y="2791233"/>
        <a:ext cx="2523562" cy="418633"/>
      </dsp:txXfrm>
    </dsp:sp>
    <dsp:sp modelId="{942CA597-B6EA-D047-9DFD-53EFA1EA3607}">
      <dsp:nvSpPr>
        <dsp:cNvPr id="0" name=""/>
        <dsp:cNvSpPr/>
      </dsp:nvSpPr>
      <dsp:spPr>
        <a:xfrm>
          <a:off x="253173" y="3209866"/>
          <a:ext cx="4388750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281700"/>
                <a:satOff val="-17628"/>
                <a:lumOff val="25715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281700"/>
                <a:satOff val="-17628"/>
                <a:lumOff val="25715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281700"/>
                <a:satOff val="-17628"/>
                <a:lumOff val="2571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1021204" y="3209866"/>
        <a:ext cx="2852688" cy="418633"/>
      </dsp:txXfrm>
    </dsp:sp>
    <dsp:sp modelId="{D0ACC979-12D7-5D48-857F-2429BA7365B5}">
      <dsp:nvSpPr>
        <dsp:cNvPr id="0" name=""/>
        <dsp:cNvSpPr/>
      </dsp:nvSpPr>
      <dsp:spPr>
        <a:xfrm>
          <a:off x="0" y="3628499"/>
          <a:ext cx="4895097" cy="418633"/>
        </a:xfrm>
        <a:prstGeom prst="trapezoid">
          <a:avLst>
            <a:gd name="adj" fmla="val 60740"/>
          </a:avLst>
        </a:prstGeom>
        <a:gradFill rotWithShape="0">
          <a:gsLst>
            <a:gs pos="0">
              <a:srgbClr val="2D9EC0">
                <a:shade val="80000"/>
                <a:hueOff val="328650"/>
                <a:satOff val="-20566"/>
                <a:lumOff val="30001"/>
                <a:alphaOff val="0"/>
                <a:shade val="51000"/>
                <a:satMod val="130000"/>
              </a:srgbClr>
            </a:gs>
            <a:gs pos="80000">
              <a:srgbClr val="2D9EC0">
                <a:shade val="80000"/>
                <a:hueOff val="328650"/>
                <a:satOff val="-20566"/>
                <a:lumOff val="30001"/>
                <a:alphaOff val="0"/>
                <a:shade val="93000"/>
                <a:satMod val="130000"/>
              </a:srgbClr>
            </a:gs>
            <a:gs pos="100000">
              <a:srgbClr val="2D9EC0">
                <a:shade val="80000"/>
                <a:hueOff val="328650"/>
                <a:satOff val="-20566"/>
                <a:lumOff val="3000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Nirmala UI Semilight" panose="020B0402040204020203" pitchFamily="34" charset="0"/>
            <a:ea typeface="+mn-ea"/>
            <a:cs typeface="Nirmala UI Semilight" panose="020B0402040204020203" pitchFamily="34" charset="0"/>
          </a:endParaRPr>
        </a:p>
      </dsp:txBody>
      <dsp:txXfrm>
        <a:off x="856641" y="3628499"/>
        <a:ext cx="3181813" cy="418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B7E68-D2EE-4DF0-97AC-2A356D4C69B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29333-15BE-470D-A253-C42ECD469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So with that, let’s jump right into the algorithm.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pPr>
                <a:buClr>
                  <a:srgbClr val="000000"/>
                </a:buClr>
                <a:buSzPct val="25000"/>
                <a:buFont typeface="Arial"/>
                <a:buNone/>
              </a:pPr>
              <a:t>2</a:t>
            </a:fld>
            <a:endParaRPr lang="en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83245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9333-15BE-470D-A253-C42ECD469DD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4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418ada53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418ada53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874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anacoreta</a:t>
            </a:r>
            <a:r>
              <a:rPr lang="en-US" dirty="0" smtClean="0"/>
              <a:t>/4857292433/sizes/l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photopaname</a:t>
            </a:r>
            <a:r>
              <a:rPr lang="en-US" dirty="0" smtClean="0"/>
              <a:t>/15384117742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leighkemp</a:t>
            </a:r>
            <a:r>
              <a:rPr lang="en-US" dirty="0" smtClean="0"/>
              <a:t>/14989996890/sizes/l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AD56F-89AF-4DDC-BD02-7FFD074C6CE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AD56F-89AF-4DDC-BD02-7FFD074C6CE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9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/photos/sswj40/27296397823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AD56F-89AF-4DDC-BD02-7FFD074C6CE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79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AD56F-89AF-4DDC-BD02-7FFD074C6CE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4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AD56F-89AF-4DDC-BD02-7FFD074C6CE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16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9333-15BE-470D-A253-C42ECD469DD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5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9333-15BE-470D-A253-C42ECD469DD0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7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25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37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Nirmala UI Semilight" panose="020B0402040204020203" pitchFamily="34" charset="0"/>
                <a:cs typeface="Nirmala UI Semilight" panose="020B0402040204020203" pitchFamily="34" charset="0"/>
              </a:defRPr>
            </a:lvl1pPr>
            <a:lvl2pPr>
              <a:defRPr>
                <a:latin typeface="Nirmala UI Semilight" panose="020B0402040204020203" pitchFamily="34" charset="0"/>
                <a:cs typeface="Nirmala UI Semilight" panose="020B0402040204020203" pitchFamily="34" charset="0"/>
              </a:defRPr>
            </a:lvl2pPr>
            <a:lvl3pPr>
              <a:defRPr>
                <a:latin typeface="Nirmala UI Semilight" panose="020B0402040204020203" pitchFamily="34" charset="0"/>
                <a:cs typeface="Nirmala UI Semilight" panose="020B0402040204020203" pitchFamily="34" charset="0"/>
              </a:defRPr>
            </a:lvl3pPr>
            <a:lvl4pPr>
              <a:defRPr>
                <a:latin typeface="Nirmala UI Semilight" panose="020B0402040204020203" pitchFamily="34" charset="0"/>
                <a:cs typeface="Nirmala UI Semilight" panose="020B0402040204020203" pitchFamily="34" charset="0"/>
              </a:defRPr>
            </a:lvl4pPr>
            <a:lvl5pPr>
              <a:defRPr>
                <a:latin typeface="Nirmala UI Semilight" panose="020B0402040204020203" pitchFamily="34" charset="0"/>
                <a:cs typeface="Nirmala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8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6072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647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ctrTitle"/>
          </p:nvPr>
        </p:nvSpPr>
        <p:spPr>
          <a:xfrm>
            <a:off x="914400" y="2130423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 sz="2400" b="0" i="0" u="none" strike="noStrike" cap="none" baseline="0"/>
            </a:lvl2pPr>
            <a:lvl3pPr marL="0" marR="0" indent="0" algn="l" rtl="0">
              <a:spcBef>
                <a:spcPts val="0"/>
              </a:spcBef>
              <a:defRPr sz="2400" b="0" i="0" u="none" strike="noStrike" cap="none" baseline="0"/>
            </a:lvl3pPr>
            <a:lvl4pPr marL="0" marR="0" indent="0" algn="l" rtl="0">
              <a:spcBef>
                <a:spcPts val="0"/>
              </a:spcBef>
              <a:defRPr sz="2400" b="0" i="0" u="none" strike="noStrike" cap="none" baseline="0"/>
            </a:lvl4pPr>
            <a:lvl5pPr marL="0" marR="0" indent="0" algn="l" rtl="0">
              <a:spcBef>
                <a:spcPts val="0"/>
              </a:spcBef>
              <a:defRPr sz="2400" b="0" i="0" u="none" strike="noStrike" cap="none" baseline="0"/>
            </a:lvl5pPr>
            <a:lvl6pPr marL="0" marR="0" indent="0" algn="l" rtl="0">
              <a:spcBef>
                <a:spcPts val="0"/>
              </a:spcBef>
              <a:defRPr sz="2400" b="0" i="0" u="none" strike="noStrike" cap="none" baseline="0"/>
            </a:lvl6pPr>
            <a:lvl7pPr marL="0" marR="0" indent="0" algn="l" rtl="0">
              <a:spcBef>
                <a:spcPts val="0"/>
              </a:spcBef>
              <a:defRPr sz="2400" b="0" i="0" u="none" strike="noStrike" cap="none" baseline="0"/>
            </a:lvl7pPr>
            <a:lvl8pPr marL="0" marR="0" indent="0" algn="l" rtl="0">
              <a:spcBef>
                <a:spcPts val="0"/>
              </a:spcBef>
              <a:defRPr sz="2400" b="0" i="0" u="none" strike="noStrike" cap="none" baseline="0"/>
            </a:lvl8pPr>
            <a:lvl9pPr marL="0" marR="0" indent="0" algn="l" rtl="0">
              <a:spcBef>
                <a:spcPts val="0"/>
              </a:spcBef>
              <a:defRPr sz="2400" b="0" i="0" u="none" strike="noStrike" cap="none" baseline="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1"/>
          </p:nvPr>
        </p:nvSpPr>
        <p:spPr>
          <a:xfrm>
            <a:off x="1828801" y="3886201"/>
            <a:ext cx="8534399" cy="17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ctr" rtl="0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501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963083" y="2906711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60958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121917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82875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2438339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304792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3657509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426709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487667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099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5384799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197601" y="1600200"/>
            <a:ext cx="5384799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1944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09601" y="1535111"/>
            <a:ext cx="5386799" cy="63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609585" indent="0" rtl="0">
              <a:spcBef>
                <a:spcPts val="0"/>
              </a:spcBef>
              <a:buFont typeface="Calibri"/>
              <a:buNone/>
              <a:defRPr/>
            </a:lvl2pPr>
            <a:lvl3pPr marL="1219170" indent="0" rtl="0">
              <a:spcBef>
                <a:spcPts val="0"/>
              </a:spcBef>
              <a:buFont typeface="Calibri"/>
              <a:buNone/>
              <a:defRPr/>
            </a:lvl3pPr>
            <a:lvl4pPr marL="1828754" indent="0" rtl="0">
              <a:spcBef>
                <a:spcPts val="0"/>
              </a:spcBef>
              <a:buFont typeface="Calibri"/>
              <a:buNone/>
              <a:defRPr/>
            </a:lvl4pPr>
            <a:lvl5pPr marL="2438339" indent="0" rtl="0">
              <a:spcBef>
                <a:spcPts val="0"/>
              </a:spcBef>
              <a:buFont typeface="Calibri"/>
              <a:buNone/>
              <a:defRPr/>
            </a:lvl5pPr>
            <a:lvl6pPr marL="3047924" indent="0" rtl="0">
              <a:spcBef>
                <a:spcPts val="0"/>
              </a:spcBef>
              <a:buFont typeface="Calibri"/>
              <a:buNone/>
              <a:defRPr/>
            </a:lvl6pPr>
            <a:lvl7pPr marL="3657509" indent="0" rtl="0">
              <a:spcBef>
                <a:spcPts val="0"/>
              </a:spcBef>
              <a:buFont typeface="Calibri"/>
              <a:buNone/>
              <a:defRPr/>
            </a:lvl7pPr>
            <a:lvl8pPr marL="4267093" indent="0" rtl="0">
              <a:spcBef>
                <a:spcPts val="0"/>
              </a:spcBef>
              <a:buFont typeface="Calibri"/>
              <a:buNone/>
              <a:defRPr/>
            </a:lvl8pPr>
            <a:lvl9pPr marL="487667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609601" y="2174873"/>
            <a:ext cx="5386799" cy="39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3"/>
          </p:nvPr>
        </p:nvSpPr>
        <p:spPr>
          <a:xfrm>
            <a:off x="6193367" y="1535111"/>
            <a:ext cx="5389200" cy="63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609585" indent="0" rtl="0">
              <a:spcBef>
                <a:spcPts val="0"/>
              </a:spcBef>
              <a:buFont typeface="Calibri"/>
              <a:buNone/>
              <a:defRPr/>
            </a:lvl2pPr>
            <a:lvl3pPr marL="1219170" indent="0" rtl="0">
              <a:spcBef>
                <a:spcPts val="0"/>
              </a:spcBef>
              <a:buFont typeface="Calibri"/>
              <a:buNone/>
              <a:defRPr/>
            </a:lvl3pPr>
            <a:lvl4pPr marL="1828754" indent="0" rtl="0">
              <a:spcBef>
                <a:spcPts val="0"/>
              </a:spcBef>
              <a:buFont typeface="Calibri"/>
              <a:buNone/>
              <a:defRPr/>
            </a:lvl4pPr>
            <a:lvl5pPr marL="2438339" indent="0" rtl="0">
              <a:spcBef>
                <a:spcPts val="0"/>
              </a:spcBef>
              <a:buFont typeface="Calibri"/>
              <a:buNone/>
              <a:defRPr/>
            </a:lvl5pPr>
            <a:lvl6pPr marL="3047924" indent="0" rtl="0">
              <a:spcBef>
                <a:spcPts val="0"/>
              </a:spcBef>
              <a:buFont typeface="Calibri"/>
              <a:buNone/>
              <a:defRPr/>
            </a:lvl6pPr>
            <a:lvl7pPr marL="3657509" indent="0" rtl="0">
              <a:spcBef>
                <a:spcPts val="0"/>
              </a:spcBef>
              <a:buFont typeface="Calibri"/>
              <a:buNone/>
              <a:defRPr/>
            </a:lvl7pPr>
            <a:lvl8pPr marL="4267093" indent="0" rtl="0">
              <a:spcBef>
                <a:spcPts val="0"/>
              </a:spcBef>
              <a:buFont typeface="Calibri"/>
              <a:buNone/>
              <a:defRPr/>
            </a:lvl8pPr>
            <a:lvl9pPr marL="487667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4"/>
          </p:nvPr>
        </p:nvSpPr>
        <p:spPr>
          <a:xfrm>
            <a:off x="6193367" y="2174873"/>
            <a:ext cx="5389200" cy="39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180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09601" y="273049"/>
            <a:ext cx="4011199" cy="11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766734" y="273049"/>
            <a:ext cx="6815599" cy="585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199" cy="46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609585" indent="0" rtl="0">
              <a:spcBef>
                <a:spcPts val="0"/>
              </a:spcBef>
              <a:buFont typeface="Calibri"/>
              <a:buNone/>
              <a:defRPr/>
            </a:lvl2pPr>
            <a:lvl3pPr marL="1219170" indent="0" rtl="0">
              <a:spcBef>
                <a:spcPts val="0"/>
              </a:spcBef>
              <a:buFont typeface="Calibri"/>
              <a:buNone/>
              <a:defRPr/>
            </a:lvl3pPr>
            <a:lvl4pPr marL="1828754" indent="0" rtl="0">
              <a:spcBef>
                <a:spcPts val="0"/>
              </a:spcBef>
              <a:buFont typeface="Calibri"/>
              <a:buNone/>
              <a:defRPr/>
            </a:lvl4pPr>
            <a:lvl5pPr marL="2438339" indent="0" rtl="0">
              <a:spcBef>
                <a:spcPts val="0"/>
              </a:spcBef>
              <a:buFont typeface="Calibri"/>
              <a:buNone/>
              <a:defRPr/>
            </a:lvl5pPr>
            <a:lvl6pPr marL="3047924" indent="0" rtl="0">
              <a:spcBef>
                <a:spcPts val="0"/>
              </a:spcBef>
              <a:buFont typeface="Calibri"/>
              <a:buNone/>
              <a:defRPr/>
            </a:lvl6pPr>
            <a:lvl7pPr marL="3657509" indent="0" rtl="0">
              <a:spcBef>
                <a:spcPts val="0"/>
              </a:spcBef>
              <a:buFont typeface="Calibri"/>
              <a:buNone/>
              <a:defRPr/>
            </a:lvl7pPr>
            <a:lvl8pPr marL="4267093" indent="0" rtl="0">
              <a:spcBef>
                <a:spcPts val="0"/>
              </a:spcBef>
              <a:buFont typeface="Calibri"/>
              <a:buNone/>
              <a:defRPr/>
            </a:lvl8pPr>
            <a:lvl9pPr marL="487667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312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36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199" cy="5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pic" idx="2"/>
          </p:nvPr>
        </p:nvSpPr>
        <p:spPr>
          <a:xfrm>
            <a:off x="2389718" y="612775"/>
            <a:ext cx="7315199" cy="411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None/>
              <a:defRPr/>
            </a:lvl1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2389718" y="5367338"/>
            <a:ext cx="7315199" cy="8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609585" indent="0" rtl="0">
              <a:spcBef>
                <a:spcPts val="0"/>
              </a:spcBef>
              <a:buFont typeface="Calibri"/>
              <a:buNone/>
              <a:defRPr/>
            </a:lvl2pPr>
            <a:lvl3pPr marL="1219170" indent="0" rtl="0">
              <a:spcBef>
                <a:spcPts val="0"/>
              </a:spcBef>
              <a:buFont typeface="Calibri"/>
              <a:buNone/>
              <a:defRPr/>
            </a:lvl3pPr>
            <a:lvl4pPr marL="1828754" indent="0" rtl="0">
              <a:spcBef>
                <a:spcPts val="0"/>
              </a:spcBef>
              <a:buFont typeface="Calibri"/>
              <a:buNone/>
              <a:defRPr/>
            </a:lvl4pPr>
            <a:lvl5pPr marL="2438339" indent="0" rtl="0">
              <a:spcBef>
                <a:spcPts val="0"/>
              </a:spcBef>
              <a:buFont typeface="Calibri"/>
              <a:buNone/>
              <a:defRPr/>
            </a:lvl5pPr>
            <a:lvl6pPr marL="3047924" indent="0" rtl="0">
              <a:spcBef>
                <a:spcPts val="0"/>
              </a:spcBef>
              <a:buFont typeface="Calibri"/>
              <a:buNone/>
              <a:defRPr/>
            </a:lvl6pPr>
            <a:lvl7pPr marL="3657509" indent="0" rtl="0">
              <a:spcBef>
                <a:spcPts val="0"/>
              </a:spcBef>
              <a:buFont typeface="Calibri"/>
              <a:buNone/>
              <a:defRPr/>
            </a:lvl7pPr>
            <a:lvl8pPr marL="4267093" indent="0" rtl="0">
              <a:spcBef>
                <a:spcPts val="0"/>
              </a:spcBef>
              <a:buFont typeface="Calibri"/>
              <a:buNone/>
              <a:defRPr/>
            </a:lvl8pPr>
            <a:lvl9pPr marL="487667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199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 rot="5400000">
            <a:off x="3832999" y="-1623200"/>
            <a:ext cx="4526000" cy="109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189" indent="-67732" algn="l" rtl="0">
              <a:spcBef>
                <a:spcPts val="853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990575" indent="-25399" algn="l" rtl="0">
              <a:spcBef>
                <a:spcPts val="747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523962" indent="16933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2133547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743131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»"/>
              <a:defRPr/>
            </a:lvl5pPr>
            <a:lvl6pPr marL="3352716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962301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571886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5181470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98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 rot="5400000">
            <a:off x="7284999" y="1828837"/>
            <a:ext cx="5851600" cy="27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 rot="5400000">
            <a:off x="1696999" y="-812761"/>
            <a:ext cx="5851600" cy="802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189" indent="-67732" algn="l" rtl="0">
              <a:spcBef>
                <a:spcPts val="853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990575" indent="-25399" algn="l" rtl="0">
              <a:spcBef>
                <a:spcPts val="747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523962" indent="16933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2133547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743131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»"/>
              <a:defRPr/>
            </a:lvl5pPr>
            <a:lvl6pPr marL="3352716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962301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571886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5181470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858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189" indent="-67732" algn="l" rtl="0">
              <a:spcBef>
                <a:spcPts val="853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990575" indent="-25399" algn="l" rtl="0">
              <a:spcBef>
                <a:spcPts val="747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523962" indent="16933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2133547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743131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»"/>
              <a:defRPr/>
            </a:lvl5pPr>
            <a:lvl6pPr marL="3352716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962301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571886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5181470" indent="-16933" algn="l" rtl="0">
              <a:spcBef>
                <a:spcPts val="533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2423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68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84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022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75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73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1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88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99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06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795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96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63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195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537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7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97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960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8747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606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4969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769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9070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39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335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341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2476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11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428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789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6831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7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481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917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961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9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1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60AA-DFFD-4A36-ADA3-D8BC3B812A8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8637A-D484-4F20-92B2-42DC7C3CC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3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 sz="1800" b="0" i="0" u="none" strike="noStrike" cap="none" baseline="0"/>
            </a:lvl2pPr>
            <a:lvl3pPr marL="0" marR="0" indent="0" algn="l" rtl="0">
              <a:spcBef>
                <a:spcPts val="0"/>
              </a:spcBef>
              <a:defRPr sz="1800" b="0" i="0" u="none" strike="noStrike" cap="none" baseline="0"/>
            </a:lvl3pPr>
            <a:lvl4pPr marL="0" marR="0" indent="0" algn="l" rtl="0">
              <a:spcBef>
                <a:spcPts val="0"/>
              </a:spcBef>
              <a:defRPr sz="1800" b="0" i="0" u="none" strike="noStrike" cap="none" baseline="0"/>
            </a:lvl4pPr>
            <a:lvl5pPr marL="0" marR="0" indent="0" algn="l" rtl="0">
              <a:spcBef>
                <a:spcPts val="0"/>
              </a:spcBef>
              <a:defRPr sz="1800" b="0" i="0" u="none" strike="noStrike" cap="none" baseline="0"/>
            </a:lvl5pPr>
            <a:lvl6pPr marL="0" marR="0" indent="0" algn="l" rtl="0">
              <a:spcBef>
                <a:spcPts val="0"/>
              </a:spcBef>
              <a:defRPr sz="1800" b="0" i="0" u="none" strike="noStrike" cap="none" baseline="0"/>
            </a:lvl6pPr>
            <a:lvl7pPr marL="0" marR="0" indent="0" algn="l" rtl="0">
              <a:spcBef>
                <a:spcPts val="0"/>
              </a:spcBef>
              <a:defRPr sz="1800" b="0" i="0" u="none" strike="noStrike" cap="none" baseline="0"/>
            </a:lvl7pPr>
            <a:lvl8pPr marL="0" marR="0" indent="0" algn="l" rtl="0">
              <a:spcBef>
                <a:spcPts val="0"/>
              </a:spcBef>
              <a:defRPr sz="1800" b="0" i="0" u="none" strike="noStrike" cap="none" baseline="0"/>
            </a:lvl8pPr>
            <a:lvl9pPr marL="0" marR="0" indent="0" algn="l" rtl="0">
              <a:spcBef>
                <a:spcPts val="0"/>
              </a:spcBef>
              <a:defRPr sz="1800" b="0" i="0" u="none" strike="noStrike" cap="none" baseline="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50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90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127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609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kern="0">
              <a:rtl val="0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4165600" y="6356349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kern="0">
              <a:rtl val="0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737601" y="6356349"/>
            <a:ext cx="2844799" cy="3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16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" sz="16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411106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21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8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5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60AA-DFFD-4A36-ADA3-D8BC3B812A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8637A-D484-4F20-92B2-42DC7C3CC5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9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jpeg"/><Relationship Id="rId18" Type="http://schemas.openxmlformats.org/officeDocument/2006/relationships/image" Target="../media/image196.jpeg"/><Relationship Id="rId26" Type="http://schemas.openxmlformats.org/officeDocument/2006/relationships/image" Target="../media/image204.jpeg"/><Relationship Id="rId39" Type="http://schemas.openxmlformats.org/officeDocument/2006/relationships/image" Target="../media/image217.png"/><Relationship Id="rId21" Type="http://schemas.openxmlformats.org/officeDocument/2006/relationships/image" Target="../media/image199.jpeg"/><Relationship Id="rId34" Type="http://schemas.openxmlformats.org/officeDocument/2006/relationships/image" Target="../media/image212.jpg"/><Relationship Id="rId7" Type="http://schemas.openxmlformats.org/officeDocument/2006/relationships/image" Target="../media/image185.png"/><Relationship Id="rId2" Type="http://schemas.openxmlformats.org/officeDocument/2006/relationships/image" Target="../media/image180.jpe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29" Type="http://schemas.openxmlformats.org/officeDocument/2006/relationships/image" Target="../media/image207.png"/><Relationship Id="rId41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eg"/><Relationship Id="rId11" Type="http://schemas.openxmlformats.org/officeDocument/2006/relationships/image" Target="../media/image189.jpeg"/><Relationship Id="rId24" Type="http://schemas.openxmlformats.org/officeDocument/2006/relationships/image" Target="../media/image202.jpg"/><Relationship Id="rId32" Type="http://schemas.openxmlformats.org/officeDocument/2006/relationships/image" Target="../media/image210.png"/><Relationship Id="rId37" Type="http://schemas.openxmlformats.org/officeDocument/2006/relationships/image" Target="../media/image215.png"/><Relationship Id="rId40" Type="http://schemas.openxmlformats.org/officeDocument/2006/relationships/image" Target="../media/image218.jpg"/><Relationship Id="rId5" Type="http://schemas.openxmlformats.org/officeDocument/2006/relationships/image" Target="../media/image183.png"/><Relationship Id="rId15" Type="http://schemas.openxmlformats.org/officeDocument/2006/relationships/image" Target="../media/image193.jpeg"/><Relationship Id="rId23" Type="http://schemas.openxmlformats.org/officeDocument/2006/relationships/image" Target="../media/image201.jpeg"/><Relationship Id="rId28" Type="http://schemas.openxmlformats.org/officeDocument/2006/relationships/image" Target="../media/image206.jpeg"/><Relationship Id="rId36" Type="http://schemas.openxmlformats.org/officeDocument/2006/relationships/image" Target="../media/image214.png"/><Relationship Id="rId10" Type="http://schemas.openxmlformats.org/officeDocument/2006/relationships/image" Target="../media/image188.jpeg"/><Relationship Id="rId19" Type="http://schemas.openxmlformats.org/officeDocument/2006/relationships/image" Target="../media/image197.jpeg"/><Relationship Id="rId31" Type="http://schemas.openxmlformats.org/officeDocument/2006/relationships/image" Target="../media/image209.png"/><Relationship Id="rId4" Type="http://schemas.openxmlformats.org/officeDocument/2006/relationships/image" Target="../media/image182.png"/><Relationship Id="rId9" Type="http://schemas.openxmlformats.org/officeDocument/2006/relationships/image" Target="../media/image187.jpeg"/><Relationship Id="rId14" Type="http://schemas.openxmlformats.org/officeDocument/2006/relationships/image" Target="../media/image192.jp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Relationship Id="rId30" Type="http://schemas.openxmlformats.org/officeDocument/2006/relationships/image" Target="../media/image208.jpg"/><Relationship Id="rId35" Type="http://schemas.openxmlformats.org/officeDocument/2006/relationships/image" Target="../media/image213.jpg"/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12" Type="http://schemas.openxmlformats.org/officeDocument/2006/relationships/image" Target="../media/image190.jpg"/><Relationship Id="rId17" Type="http://schemas.openxmlformats.org/officeDocument/2006/relationships/image" Target="../media/image195.jpeg"/><Relationship Id="rId25" Type="http://schemas.openxmlformats.org/officeDocument/2006/relationships/image" Target="../media/image203.png"/><Relationship Id="rId33" Type="http://schemas.openxmlformats.org/officeDocument/2006/relationships/image" Target="../media/image211.jpg"/><Relationship Id="rId38" Type="http://schemas.openxmlformats.org/officeDocument/2006/relationships/image" Target="../media/image216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6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f"/><Relationship Id="rId3" Type="http://schemas.openxmlformats.org/officeDocument/2006/relationships/image" Target="../media/image56.jpg"/><Relationship Id="rId7" Type="http://schemas.openxmlformats.org/officeDocument/2006/relationships/image" Target="../media/image60.tiff"/><Relationship Id="rId12" Type="http://schemas.openxmlformats.org/officeDocument/2006/relationships/image" Target="../media/image6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iff"/><Relationship Id="rId11" Type="http://schemas.openxmlformats.org/officeDocument/2006/relationships/image" Target="../media/image64.tiff"/><Relationship Id="rId5" Type="http://schemas.openxmlformats.org/officeDocument/2006/relationships/image" Target="../media/image58.tiff"/><Relationship Id="rId10" Type="http://schemas.openxmlformats.org/officeDocument/2006/relationships/image" Target="../media/image63.tiff"/><Relationship Id="rId4" Type="http://schemas.openxmlformats.org/officeDocument/2006/relationships/image" Target="../media/image57.tiff"/><Relationship Id="rId9" Type="http://schemas.openxmlformats.org/officeDocument/2006/relationships/image" Target="../media/image6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jpe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3.png"/><Relationship Id="rId20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jpe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126"/>
            <a:ext cx="12192000" cy="80752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807126"/>
            <a:ext cx="12192000" cy="807522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71" y="1541537"/>
            <a:ext cx="2698317" cy="3929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68094" y="2704551"/>
            <a:ext cx="3724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00427A"/>
                </a:solidFill>
                <a:latin typeface="Futura Std Medium" panose="020B0502020204020303" pitchFamily="34" charset="0"/>
              </a:rPr>
              <a:t>seminars</a:t>
            </a:r>
            <a:endParaRPr lang="en-US" sz="4800" dirty="0">
              <a:solidFill>
                <a:srgbClr val="00427A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9318"/>
            <a:ext cx="12192000" cy="81615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30186" y="5403792"/>
            <a:ext cx="60565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Optimizing for efficiency</a:t>
            </a:r>
            <a:endParaRPr lang="en-US" sz="44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4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946" y="1446655"/>
            <a:ext cx="7488501" cy="40643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111" y="0"/>
            <a:ext cx="4448140" cy="7145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3182" y="1399184"/>
            <a:ext cx="6858001" cy="405963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68030" y="0"/>
            <a:ext cx="0" cy="69576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32366" y="0"/>
            <a:ext cx="0" cy="69576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-380112" y="3031066"/>
            <a:ext cx="12572112" cy="931333"/>
          </a:xfrm>
          <a:prstGeom prst="rect">
            <a:avLst/>
          </a:prstGeom>
          <a:solidFill>
            <a:schemeClr val="tx1">
              <a:alpha val="6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930406" y="3173566"/>
            <a:ext cx="234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Summary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3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946" y="1446655"/>
            <a:ext cx="7488501" cy="40643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111" y="0"/>
            <a:ext cx="4448140" cy="7145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3182" y="1399184"/>
            <a:ext cx="6858001" cy="40596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80112" y="2592630"/>
            <a:ext cx="12572112" cy="1754297"/>
          </a:xfrm>
          <a:prstGeom prst="rect">
            <a:avLst/>
          </a:prstGeom>
          <a:solidFill>
            <a:schemeClr val="tx1">
              <a:alpha val="6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068030" y="0"/>
            <a:ext cx="0" cy="69576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32366" y="0"/>
            <a:ext cx="0" cy="69576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443" y="2735132"/>
            <a:ext cx="2963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Efficiency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Futura Std Medium" panose="020B0502020204020303" pitchFamily="34" charset="0"/>
              </a:rPr>
              <a:t>v</a:t>
            </a:r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s.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Perceptions</a:t>
            </a:r>
            <a:endParaRPr lang="en-US" sz="30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1846" y="2731114"/>
            <a:ext cx="2963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Activity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Futura Std Medium" panose="020B0502020204020303" pitchFamily="34" charset="0"/>
              </a:rPr>
              <a:t>v</a:t>
            </a:r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s.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Feeling</a:t>
            </a:r>
            <a:endParaRPr lang="en-US" sz="30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0665" y="2731114"/>
            <a:ext cx="2963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Engagement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Futura Std Medium" panose="020B0502020204020303" pitchFamily="34" charset="0"/>
              </a:rPr>
              <a:t>v</a:t>
            </a:r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s.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Value</a:t>
            </a:r>
            <a:endParaRPr lang="en-US" sz="30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946" y="1446655"/>
            <a:ext cx="7488501" cy="40643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111" y="0"/>
            <a:ext cx="4448140" cy="7145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3182" y="1399184"/>
            <a:ext cx="6858001" cy="40596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80112" y="2592630"/>
            <a:ext cx="12572112" cy="1754297"/>
          </a:xfrm>
          <a:prstGeom prst="rect">
            <a:avLst/>
          </a:prstGeom>
          <a:solidFill>
            <a:schemeClr val="tx1">
              <a:alpha val="6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068030" y="0"/>
            <a:ext cx="0" cy="69576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32366" y="0"/>
            <a:ext cx="0" cy="69576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98277" y="2731114"/>
            <a:ext cx="4710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Human-centric </a:t>
            </a:r>
            <a:r>
              <a:rPr lang="en-US" sz="30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design</a:t>
            </a:r>
          </a:p>
          <a:p>
            <a:pPr algn="ctr"/>
            <a:endParaRPr lang="en-US" sz="3000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algn="ctr"/>
            <a:r>
              <a:rPr lang="en-US" sz="3000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Interdisciplinarity</a:t>
            </a:r>
            <a:endParaRPr lang="en-US" sz="30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7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33" y="-10039"/>
            <a:ext cx="12252933" cy="831540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-60933" y="-10369"/>
            <a:ext cx="12252933" cy="83157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183" y="2364733"/>
            <a:ext cx="604750" cy="60878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62" y="164733"/>
            <a:ext cx="693703" cy="693703"/>
          </a:xfrm>
          <a:prstGeom prst="rect">
            <a:avLst/>
          </a:prstGeom>
        </p:spPr>
      </p:pic>
      <p:pic>
        <p:nvPicPr>
          <p:cNvPr id="26" name="Picture 25" descr="unito-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5961" y="2375448"/>
            <a:ext cx="856825" cy="840958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1905084" y="1736744"/>
            <a:ext cx="681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Futura" panose="00000400000000000000" pitchFamily="2" charset="0"/>
              </a:rPr>
              <a:t>Jérémie</a:t>
            </a:r>
            <a:endParaRPr lang="en-US" sz="1600" dirty="0">
              <a:latin typeface="Futura" panose="00000400000000000000" pitchFamily="2" charset="0"/>
            </a:endParaRP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Rappaz</a:t>
            </a:r>
            <a:endParaRPr lang="en-US" sz="1600" dirty="0">
              <a:latin typeface="Futura" panose="000004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38668" y="3940000"/>
            <a:ext cx="76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Futura" panose="00000400000000000000" pitchFamily="2" charset="0"/>
              </a:rPr>
              <a:t>Krisztián</a:t>
            </a:r>
            <a:r>
              <a:rPr lang="en-US" sz="1600" dirty="0">
                <a:latin typeface="Futura" panose="00000400000000000000" pitchFamily="2" charset="0"/>
              </a:rPr>
              <a:t> </a:t>
            </a: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Varga</a:t>
            </a:r>
            <a:endParaRPr lang="en-US" sz="1600" dirty="0">
              <a:latin typeface="Futura" panose="000004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97229" y="1727145"/>
            <a:ext cx="784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Futura" panose="00000400000000000000" pitchFamily="2" charset="0"/>
              </a:rPr>
              <a:t>Sebastian</a:t>
            </a: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Deri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29" y="2840253"/>
            <a:ext cx="1071801" cy="108037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93" y="2843656"/>
            <a:ext cx="1072536" cy="107253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151796" y="394592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Futura" panose="00000400000000000000" pitchFamily="2" charset="0"/>
              </a:rPr>
              <a:t>Bogdan</a:t>
            </a:r>
            <a:endParaRPr lang="en-US" sz="1600" dirty="0">
              <a:latin typeface="Futura" panose="00000400000000000000" pitchFamily="2" charset="0"/>
            </a:endParaRPr>
          </a:p>
          <a:p>
            <a:pPr algn="ctr"/>
            <a:r>
              <a:rPr lang="en-US" sz="1600" dirty="0">
                <a:latin typeface="Futura" panose="00000400000000000000" pitchFamily="2" charset="0"/>
              </a:rPr>
              <a:t>State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463" y="2455221"/>
            <a:ext cx="812867" cy="31537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150600" y="3937432"/>
            <a:ext cx="867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Futura" panose="00000400000000000000" pitchFamily="2" charset="0"/>
              </a:rPr>
              <a:t>Rossano</a:t>
            </a: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Schifanella</a:t>
            </a:r>
            <a:endParaRPr lang="en-US" sz="1600" dirty="0">
              <a:latin typeface="Futura" panose="00000400000000000000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427913" y="3937432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Futura" panose="00000400000000000000" pitchFamily="2" charset="0"/>
              </a:rPr>
              <a:t>Daniele</a:t>
            </a: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Quercia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36" name="Picture 35" descr="C:\Users\alucca\Desktop\Stanford_University_tn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3336" y="2424876"/>
            <a:ext cx="500884" cy="376063"/>
          </a:xfrm>
          <a:prstGeom prst="rect">
            <a:avLst/>
          </a:prstGeom>
          <a:noFill/>
        </p:spPr>
      </p:pic>
      <p:pic>
        <p:nvPicPr>
          <p:cNvPr id="38" name="Picture 5" descr="C:\Users\alucca\Desktop\1005670_659242834951_860399049_n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09852" y="2840253"/>
            <a:ext cx="1064306" cy="1075938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13" y="2832484"/>
            <a:ext cx="1083709" cy="108370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21" y="2440651"/>
            <a:ext cx="812867" cy="3153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7" y="627665"/>
            <a:ext cx="1083709" cy="10837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81" y="633616"/>
            <a:ext cx="1051970" cy="10519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168" y="633617"/>
            <a:ext cx="1049757" cy="10777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273311" y="1739094"/>
            <a:ext cx="57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Futura" panose="00000400000000000000" pitchFamily="2" charset="0"/>
              </a:rPr>
              <a:t>Tobias</a:t>
            </a: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Kauer</a:t>
            </a:r>
            <a:endParaRPr lang="en-US" sz="1600" dirty="0">
              <a:latin typeface="Futura" panose="000004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37776" y="1736744"/>
            <a:ext cx="670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Futura" panose="00000400000000000000" pitchFamily="2" charset="0"/>
              </a:rPr>
              <a:t>Eva</a:t>
            </a:r>
          </a:p>
          <a:p>
            <a:pPr algn="ctr"/>
            <a:r>
              <a:rPr lang="en-US" sz="1600" dirty="0">
                <a:latin typeface="Futura" panose="00000400000000000000" pitchFamily="2" charset="0"/>
              </a:rPr>
              <a:t>Sharma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09" y="213685"/>
            <a:ext cx="696597" cy="33447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72" y="139311"/>
            <a:ext cx="985866" cy="46007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43" y="110309"/>
            <a:ext cx="482759" cy="48275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93" y="633617"/>
            <a:ext cx="993205" cy="107180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576742" y="1686364"/>
            <a:ext cx="62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Futura" panose="00000400000000000000" pitchFamily="2" charset="0"/>
              </a:rPr>
              <a:t>Miriam</a:t>
            </a: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Redi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92" y="620528"/>
            <a:ext cx="1101037" cy="110103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66" y="136114"/>
            <a:ext cx="443827" cy="4438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93" y="2840253"/>
            <a:ext cx="1095899" cy="10958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71" y="2428675"/>
            <a:ext cx="307455" cy="310846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526785" y="3908297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Futura" panose="00000400000000000000" pitchFamily="2" charset="0"/>
              </a:rPr>
              <a:t>Przemek</a:t>
            </a:r>
            <a:endParaRPr lang="en-US" sz="1600" dirty="0">
              <a:latin typeface="Futura" panose="00000400000000000000" pitchFamily="2" charset="0"/>
            </a:endParaRP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Grabowic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07" y="2848023"/>
            <a:ext cx="1053642" cy="1053642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7706985" y="3887010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Futura" panose="00000400000000000000" pitchFamily="2" charset="0"/>
              </a:rPr>
              <a:t>Sagar</a:t>
            </a:r>
            <a:endParaRPr lang="en-US" sz="1600" dirty="0">
              <a:latin typeface="Futura" panose="00000400000000000000" pitchFamily="2" charset="0"/>
            </a:endParaRP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Joglekar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76" y="620528"/>
            <a:ext cx="1124312" cy="112431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19" y="101204"/>
            <a:ext cx="775388" cy="616585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717065" y="1715529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Futura" panose="00000400000000000000" pitchFamily="2" charset="0"/>
              </a:rPr>
              <a:t>Kate</a:t>
            </a:r>
          </a:p>
          <a:p>
            <a:pPr algn="ctr"/>
            <a:r>
              <a:rPr lang="en-US" sz="1600" dirty="0">
                <a:latin typeface="Futura" panose="00000400000000000000" pitchFamily="2" charset="0"/>
              </a:rPr>
              <a:t>McLean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88" y="2827950"/>
            <a:ext cx="1059060" cy="105906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8747939" y="3887009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Alexander</a:t>
            </a:r>
          </a:p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Robertson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95" y="593067"/>
            <a:ext cx="1069273" cy="113407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845832" y="1705418"/>
            <a:ext cx="790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Francesco</a:t>
            </a:r>
          </a:p>
          <a:p>
            <a:pPr algn="ctr"/>
            <a:r>
              <a:rPr lang="en-US" sz="1600" dirty="0" err="1" smtClean="0">
                <a:latin typeface="Futura" panose="00000400000000000000" pitchFamily="2" charset="0"/>
              </a:rPr>
              <a:t>Aletta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338" y="101204"/>
            <a:ext cx="445586" cy="4455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86" y="2398955"/>
            <a:ext cx="621883" cy="42899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7" y="5053356"/>
            <a:ext cx="1077978" cy="107797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82" y="4600199"/>
            <a:ext cx="1158969" cy="45315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893407" y="6118898"/>
            <a:ext cx="788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Futura" panose="00000400000000000000" pitchFamily="2" charset="0"/>
              </a:rPr>
              <a:t>Eva</a:t>
            </a: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Roitmann</a:t>
            </a:r>
            <a:endParaRPr lang="en-US" sz="1600" dirty="0">
              <a:latin typeface="Futura" panose="00000400000000000000" pitchFamily="2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753459" y="5128182"/>
            <a:ext cx="393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Collaborators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63" y="4573395"/>
            <a:ext cx="528129" cy="4799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97" y="5053356"/>
            <a:ext cx="1091505" cy="1091505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3166120" y="6118897"/>
            <a:ext cx="607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Katrin</a:t>
            </a:r>
          </a:p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Hansel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04" y="5045549"/>
            <a:ext cx="1073348" cy="107334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4046405" y="6118896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Albert</a:t>
            </a:r>
          </a:p>
          <a:p>
            <a:pPr algn="ctr"/>
            <a:r>
              <a:rPr lang="en-US" sz="1600" dirty="0" err="1" smtClean="0">
                <a:latin typeface="Futura" panose="00000400000000000000" pitchFamily="2" charset="0"/>
              </a:rPr>
              <a:t>Barque</a:t>
            </a:r>
            <a:r>
              <a:rPr lang="en-US" sz="1600" dirty="0" smtClean="0">
                <a:latin typeface="Futura" panose="00000400000000000000" pitchFamily="2" charset="0"/>
              </a:rPr>
              <a:t>-Duran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93" y="5045549"/>
            <a:ext cx="1073347" cy="1073347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5142463" y="611889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David</a:t>
            </a:r>
          </a:p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Martin-</a:t>
            </a:r>
            <a:r>
              <a:rPr lang="en-US" sz="1600" dirty="0" err="1" smtClean="0">
                <a:latin typeface="Futura" panose="00000400000000000000" pitchFamily="2" charset="0"/>
              </a:rPr>
              <a:t>Borregon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05" y="4690528"/>
            <a:ext cx="1073348" cy="3336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45" y="4565040"/>
            <a:ext cx="1289950" cy="48283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554837" y="6118842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Futura" panose="00000400000000000000" pitchFamily="2" charset="0"/>
              </a:rPr>
              <a:t>Desi</a:t>
            </a:r>
            <a:endParaRPr lang="en-US" sz="1600" dirty="0">
              <a:latin typeface="Futura" panose="00000400000000000000" pitchFamily="2" charset="0"/>
            </a:endParaRPr>
          </a:p>
          <a:p>
            <a:pPr algn="ctr"/>
            <a:r>
              <a:rPr lang="en-US" sz="1600" dirty="0" err="1">
                <a:latin typeface="Futura" panose="00000400000000000000" pitchFamily="2" charset="0"/>
              </a:rPr>
              <a:t>Hristova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72" y="5031331"/>
            <a:ext cx="1087565" cy="108756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805" y="4719528"/>
            <a:ext cx="1036068" cy="21449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9" y="5024160"/>
            <a:ext cx="1087565" cy="108756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690153" y="6118842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Lucia</a:t>
            </a:r>
          </a:p>
          <a:p>
            <a:pPr algn="ctr"/>
            <a:r>
              <a:rPr lang="en-US" sz="1600" dirty="0" smtClean="0">
                <a:latin typeface="Futura" panose="00000400000000000000" pitchFamily="2" charset="0"/>
              </a:rPr>
              <a:t>Del </a:t>
            </a:r>
            <a:r>
              <a:rPr lang="en-US" sz="1600" dirty="0" err="1" smtClean="0">
                <a:latin typeface="Futura" panose="00000400000000000000" pitchFamily="2" charset="0"/>
              </a:rPr>
              <a:t>Prete</a:t>
            </a:r>
            <a:endParaRPr lang="en-US" sz="1600" dirty="0">
              <a:latin typeface="Futura" panose="00000400000000000000" pitchFamily="2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86" y="4688484"/>
            <a:ext cx="645641" cy="3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9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34" y="0"/>
            <a:ext cx="12252933" cy="831540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948687" y="-1"/>
            <a:ext cx="13214351" cy="8315403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96507" y="535694"/>
            <a:ext cx="4940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Thank you!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01579" y="2983879"/>
            <a:ext cx="3850791" cy="3183886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en-US" sz="3600" spc="-150" dirty="0">
                <a:latin typeface="Nirmala UI Semilight" panose="020B0402040204020203" pitchFamily="34" charset="0"/>
                <a:ea typeface="Futura Medium" charset="0"/>
                <a:cs typeface="Nirmala UI Semilight" panose="020B0402040204020203" pitchFamily="34" charset="0"/>
              </a:rPr>
              <a:t>@lajello</a:t>
            </a:r>
          </a:p>
          <a:p>
            <a:pPr algn="ctr">
              <a:spcBef>
                <a:spcPct val="0"/>
              </a:spcBef>
              <a:defRPr/>
            </a:pPr>
            <a:endParaRPr lang="en-US" sz="3600" spc="-150" dirty="0">
              <a:latin typeface="Nirmala UI Semilight" panose="020B0402040204020203" pitchFamily="34" charset="0"/>
              <a:ea typeface="Futura Medium" charset="0"/>
              <a:cs typeface="Nirmala UI Semilight" panose="020B0402040204020203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spc="-150" dirty="0">
                <a:latin typeface="Nirmala UI Semilight" panose="020B0402040204020203" pitchFamily="34" charset="0"/>
                <a:ea typeface="Futura Medium" charset="0"/>
                <a:cs typeface="Nirmala UI Semilight" panose="020B0402040204020203" pitchFamily="34" charset="0"/>
              </a:rPr>
              <a:t>www.lajello.com</a:t>
            </a:r>
          </a:p>
          <a:p>
            <a:pPr algn="ctr">
              <a:spcBef>
                <a:spcPct val="0"/>
              </a:spcBef>
              <a:defRPr/>
            </a:pPr>
            <a:endParaRPr lang="en-US" sz="3600" spc="-150" dirty="0">
              <a:latin typeface="Nirmala UI Semilight" panose="020B0402040204020203" pitchFamily="34" charset="0"/>
              <a:ea typeface="Futura Medium" charset="0"/>
              <a:cs typeface="Nirmala UI Semilight" panose="020B0402040204020203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600" spc="-150" dirty="0">
                <a:latin typeface="Nirmala UI Semilight" panose="020B0402040204020203" pitchFamily="34" charset="0"/>
                <a:ea typeface="Futura Medium" charset="0"/>
                <a:cs typeface="Nirmala UI Semilight" panose="020B0402040204020203" pitchFamily="34" charset="0"/>
              </a:rPr>
              <a:t>lajello@gmail.com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06" y="2983879"/>
            <a:ext cx="637204" cy="637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17" y="4179685"/>
            <a:ext cx="418319" cy="41831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60274" y="5234631"/>
            <a:ext cx="502058" cy="340421"/>
            <a:chOff x="2978674" y="1671237"/>
            <a:chExt cx="3809252" cy="2420316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991174" y="1673817"/>
              <a:ext cx="0" cy="24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003675" y="4091553"/>
              <a:ext cx="37842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85676" y="1671237"/>
              <a:ext cx="0" cy="24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85594" y="1686733"/>
              <a:ext cx="37842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978674" y="1699650"/>
              <a:ext cx="1872295" cy="14620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844114" y="1699650"/>
              <a:ext cx="1925732" cy="14620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25143" y="2880105"/>
              <a:ext cx="1544702" cy="12088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985594" y="2880105"/>
              <a:ext cx="1484346" cy="12088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C:\Users\alucca\Desktop\t-sprinkl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0290" y="7217816"/>
            <a:ext cx="319297" cy="3565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29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8039"/>
            </a:srgbClr>
          </a:solidFill>
        </p:spPr>
      </p:pic>
      <p:sp>
        <p:nvSpPr>
          <p:cNvPr id="9" name="Rectangle 8"/>
          <p:cNvSpPr/>
          <p:nvPr/>
        </p:nvSpPr>
        <p:spPr>
          <a:xfrm>
            <a:off x="0" y="2911450"/>
            <a:ext cx="12192000" cy="1002182"/>
          </a:xfrm>
          <a:prstGeom prst="rect">
            <a:avLst/>
          </a:prstGeom>
          <a:solidFill>
            <a:srgbClr val="0D0D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81" y="3179177"/>
            <a:ext cx="2755392" cy="5289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80473" y="3028131"/>
            <a:ext cx="2440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Nokia Pure Headline Light" panose="020B0304040602060303" pitchFamily="34" charset="0"/>
              </a:rPr>
              <a:t>Bell Labs</a:t>
            </a:r>
            <a:endParaRPr lang="en-US" sz="4800" dirty="0">
              <a:solidFill>
                <a:schemeClr val="bg1"/>
              </a:solidFill>
              <a:latin typeface="Nokia Pure Headline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4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9961" y="5403792"/>
            <a:ext cx="67569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Optimizing for engagement</a:t>
            </a:r>
            <a:endParaRPr lang="en-US" sz="44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4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lucca\Desktop\Mon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427872"/>
            <a:ext cx="12461949" cy="828587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211357" y="5403792"/>
            <a:ext cx="56941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Optimizing for revenue</a:t>
            </a:r>
            <a:endParaRPr lang="en-US" sz="44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7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lucca\Desktop\13678261923_398ad41bc6_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259876" y="-133350"/>
            <a:ext cx="19507201" cy="699135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514484" y="1619584"/>
            <a:ext cx="71208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…but what about happiness?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1291"/>
            <a:ext cx="12192000" cy="81259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1012971"/>
            <a:ext cx="12192000" cy="7869291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\\DML-NAS\DML_Data\1 Live Jobs\Nokia\21353 - Nokia_BELL LABS_LOGOS Lock Up_March 2016\ENGLISH\PNG\WHITE\NOKIA_BELLLABS_LOGO_WHITE_H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383" y="0"/>
            <a:ext cx="3153689" cy="8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740631" y="2536953"/>
            <a:ext cx="160418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The Intangible Things that Make Us Happy</a:t>
            </a:r>
            <a:endParaRPr lang="en-US" sz="44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187" y="6165013"/>
            <a:ext cx="23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" panose="00000400000000000000" pitchFamily="2" charset="0"/>
              </a:rPr>
              <a:t>Luca Maria Aiello</a:t>
            </a:r>
          </a:p>
        </p:txBody>
      </p:sp>
    </p:spTree>
    <p:extLst>
      <p:ext uri="{BB962C8B-B14F-4D97-AF65-F5344CB8AC3E}">
        <p14:creationId xmlns:p14="http://schemas.microsoft.com/office/powerpoint/2010/main" val="251371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946" y="1446655"/>
            <a:ext cx="7488501" cy="40643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111" y="0"/>
            <a:ext cx="4448140" cy="7145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3182" y="1399184"/>
            <a:ext cx="6858001" cy="405963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68030" y="0"/>
            <a:ext cx="0" cy="69576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32366" y="0"/>
            <a:ext cx="0" cy="69576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-380112" y="3031066"/>
            <a:ext cx="12572112" cy="931333"/>
          </a:xfrm>
          <a:prstGeom prst="rect">
            <a:avLst/>
          </a:prstGeom>
          <a:solidFill>
            <a:schemeClr val="tx1">
              <a:alpha val="6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09134" y="3155656"/>
            <a:ext cx="165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City life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76268" y="3175438"/>
            <a:ext cx="234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Social life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30406" y="3173566"/>
            <a:ext cx="234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Healthy life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911"/>
            <a:ext cx="12192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7195" y="3054682"/>
            <a:ext cx="3677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Part I: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The Spirit of the City</a:t>
            </a:r>
            <a:endParaRPr lang="en-US" sz="32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472" y="0"/>
            <a:ext cx="13205457" cy="7429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48883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Futura-Medium" panose="020B0600000000000000" pitchFamily="34" charset="0"/>
              </a:rPr>
              <a:t>Urbanization</a:t>
            </a:r>
          </a:p>
          <a:p>
            <a:pPr algn="ctr"/>
            <a:r>
              <a:rPr lang="en-US" sz="2400" dirty="0">
                <a:latin typeface="Futura-Medium" panose="020B0600000000000000" pitchFamily="34" charset="0"/>
              </a:rPr>
              <a:t>Smart and efficient cities are crucial for sustainability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3912" y="2621983"/>
            <a:ext cx="4494213" cy="308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825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alucca\Dropbox\Work\Presentazioni\LocWeb 2016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9701" y="0"/>
            <a:ext cx="4072597" cy="7132888"/>
          </a:xfrm>
          <a:prstGeom prst="rect">
            <a:avLst/>
          </a:prstGeom>
          <a:noFill/>
        </p:spPr>
      </p:pic>
      <p:pic>
        <p:nvPicPr>
          <p:cNvPr id="17411" name="Picture 3" descr="C:\Users\alucca\Dropbox\Work\Presentazioni\LocWeb 2016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2298" y="0"/>
            <a:ext cx="4059702" cy="6858000"/>
          </a:xfrm>
          <a:prstGeom prst="rect">
            <a:avLst/>
          </a:prstGeom>
          <a:noFill/>
        </p:spPr>
      </p:pic>
      <p:pic>
        <p:nvPicPr>
          <p:cNvPr id="17413" name="Picture 5" descr="C:\Users\alucca\Dropbox\Work\Presentazioni\LocWeb 2016\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059701" cy="7132888"/>
          </a:xfrm>
          <a:prstGeom prst="rect">
            <a:avLst/>
          </a:prstGeom>
          <a:noFill/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138985"/>
            <a:ext cx="12191999" cy="1190330"/>
          </a:xfrm>
          <a:prstGeom prst="rect">
            <a:avLst/>
          </a:prstGeom>
          <a:solidFill>
            <a:schemeClr val="tx1">
              <a:alpha val="60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lIns="91430" tIns="45715" rIns="457200" bIns="45715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utura-Medium" panose="020B0600000000000000" pitchFamily="34" charset="0"/>
                <a:ea typeface="Nokia Pure Text" charset="0"/>
                <a:cs typeface="Nokia Pure Text" charset="0"/>
              </a:rPr>
              <a:t>Smart City = Efficiency</a:t>
            </a:r>
            <a:endParaRPr lang="en-US" sz="3600" dirty="0">
              <a:solidFill>
                <a:schemeClr val="bg1"/>
              </a:solidFill>
              <a:latin typeface="Futura-Medium" panose="020B0600000000000000" pitchFamily="34" charset="0"/>
              <a:ea typeface="Nokia Pure Text" charset="0"/>
              <a:cs typeface="Nokia Pure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1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lucca\Desktop\book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1" y="-253220"/>
            <a:ext cx="12252960" cy="8766343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729076" y="3966586"/>
            <a:ext cx="8708116" cy="5760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78" y="1166456"/>
            <a:ext cx="2804135" cy="280413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97" y="1166457"/>
            <a:ext cx="2830429" cy="280413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63" y="1166457"/>
            <a:ext cx="2784795" cy="280413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106633" y="4019458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okia Pure Headline" charset="0"/>
              </a:rPr>
              <a:t>Kevin Lynch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0471" y="4019458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okia Pure Headline" charset="0"/>
              </a:rPr>
              <a:t>Jane Jacobs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5160" y="4019458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okia Pure Headline" charset="0"/>
              </a:rPr>
              <a:t>Stanley Milgram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661" y="5577498"/>
            <a:ext cx="1225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utura-Medium" panose="020B0600000000000000" pitchFamily="34" charset="0"/>
                <a:ea typeface="Nokia Pure Headline" charset="0"/>
                <a:cs typeface="Nokia Pure Headline" charset="0"/>
              </a:rPr>
              <a:t>Psychological perceptions</a:t>
            </a:r>
          </a:p>
        </p:txBody>
      </p:sp>
    </p:spTree>
    <p:extLst>
      <p:ext uri="{BB962C8B-B14F-4D97-AF65-F5344CB8AC3E}">
        <p14:creationId xmlns:p14="http://schemas.microsoft.com/office/powerpoint/2010/main" val="389033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3">
            <a:alphaModFix amt="76000"/>
          </a:blip>
          <a:srcRect l="5979" r="1169"/>
          <a:stretch/>
        </p:blipFill>
        <p:spPr>
          <a:xfrm>
            <a:off x="-12700" y="1"/>
            <a:ext cx="122047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695303" y="3029800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The Giant Leaps of Mankind</a:t>
            </a:r>
            <a:endParaRPr lang="en-US" sz="32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6208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7377006" y="1171306"/>
            <a:ext cx="3672800" cy="257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i="1" dirty="0">
                <a:ea typeface="Montserrat"/>
                <a:cs typeface="Montserrat"/>
                <a:sym typeface="Montserrat"/>
              </a:rPr>
              <a:t>“It may seem that urban atmosphere is too evanescent a quality to be reduced to a set of measurable variables, but I do not believe the matter can be judged before substantial effort has been made in this direction</a:t>
            </a:r>
            <a:r>
              <a:rPr lang="en" i="1" dirty="0" smtClean="0">
                <a:ea typeface="Montserrat"/>
                <a:cs typeface="Montserrat"/>
                <a:sym typeface="Montserrat"/>
              </a:rPr>
              <a:t>.”</a:t>
            </a:r>
          </a:p>
          <a:p>
            <a:endParaRPr i="1" dirty="0">
              <a:ea typeface="Montserrat"/>
              <a:cs typeface="Montserrat"/>
              <a:sym typeface="Montserrat"/>
            </a:endParaRPr>
          </a:p>
          <a:p>
            <a:pPr algn="r"/>
            <a:r>
              <a:rPr lang="en" b="1" i="1" dirty="0">
                <a:ea typeface="Montserrat"/>
                <a:cs typeface="Montserrat"/>
                <a:sym typeface="Montserrat"/>
              </a:rPr>
              <a:t>Stanley Milgram</a:t>
            </a:r>
            <a:endParaRPr b="1" i="1" dirty="0"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t="44367"/>
          <a:stretch/>
        </p:blipFill>
        <p:spPr>
          <a:xfrm>
            <a:off x="730530" y="1097382"/>
            <a:ext cx="6104000" cy="462280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90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116044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9178"/>
            <a:ext cx="12192000" cy="90012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100000">
                <a:prstClr val="white">
                  <a:alpha val="0"/>
                </a:prstClr>
              </a:gs>
            </a:gsLst>
            <a:lin ang="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26200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6475" cy="7060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8878" y="836213"/>
            <a:ext cx="274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The quest for 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7147" y="2164778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Good City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27402" y="6398690"/>
            <a:ext cx="3560590" cy="369332"/>
          </a:xfrm>
          <a:prstGeom prst="rect">
            <a:avLst/>
          </a:prstGeom>
          <a:solidFill>
            <a:schemeClr val="bg1">
              <a:lumMod val="75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© </a:t>
            </a:r>
            <a:r>
              <a:rPr lang="en-US" dirty="0">
                <a:solidFill>
                  <a:schemeClr val="bg1"/>
                </a:solidFill>
              </a:rPr>
              <a:t>Sandra Rodriguez on Flickr</a:t>
            </a:r>
          </a:p>
        </p:txBody>
      </p:sp>
    </p:spTree>
    <p:extLst>
      <p:ext uri="{BB962C8B-B14F-4D97-AF65-F5344CB8AC3E}">
        <p14:creationId xmlns:p14="http://schemas.microsoft.com/office/powerpoint/2010/main" val="218061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_63102479_walworthroa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173" y="2289102"/>
            <a:ext cx="5904329" cy="33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_63101470_phsyicgar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7598" y="2289102"/>
            <a:ext cx="5876580" cy="33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754519" y="1542228"/>
            <a:ext cx="8461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Roboto Condensed" panose="02000000000000000000" pitchFamily="2" charset="0"/>
                <a:ea typeface="Roboto Condensed" panose="02000000000000000000" pitchFamily="2" charset="0"/>
                <a:cs typeface="Courier New" pitchFamily="49" charset="0"/>
              </a:rPr>
              <a:t>A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8954337" y="1542228"/>
            <a:ext cx="8461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Roboto Condensed" panose="02000000000000000000" pitchFamily="2" charset="0"/>
                <a:ea typeface="Roboto Condensed" panose="02000000000000000000" pitchFamily="2" charset="0"/>
                <a:cs typeface="Courier New" pitchFamily="49" charset="0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329442"/>
            <a:ext cx="54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Collective perception of beauty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75773"/>
            <a:ext cx="541175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6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rbangems_s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74872"/>
            <a:ext cx="9144000" cy="5088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329442"/>
            <a:ext cx="54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www.urbangems.org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75773"/>
            <a:ext cx="541175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45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_63102479_walworthroa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2435" y="4340226"/>
            <a:ext cx="3701193" cy="208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_63101470_phsyicgar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434" y="614255"/>
            <a:ext cx="3701193" cy="208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75058" y="614255"/>
            <a:ext cx="298503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Roboto Condensed" panose="02000000000000000000" pitchFamily="2" charset="0"/>
                <a:ea typeface="Roboto Condensed" panose="02000000000000000000" pitchFamily="2" charset="0"/>
                <a:cs typeface="Courier New" pitchFamily="49" charset="0"/>
              </a:rPr>
              <a:t>Most</a:t>
            </a:r>
          </a:p>
          <a:p>
            <a:pPr algn="ctr"/>
            <a:r>
              <a:rPr lang="en-US" sz="3000" dirty="0">
                <a:latin typeface="Roboto Condensed" panose="02000000000000000000" pitchFamily="2" charset="0"/>
                <a:ea typeface="Roboto Condensed" panose="02000000000000000000" pitchFamily="2" charset="0"/>
                <a:cs typeface="Courier New" pitchFamily="49" charset="0"/>
              </a:rPr>
              <a:t>beautiful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5750235" y="3149491"/>
            <a:ext cx="846138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 dirty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90197" y="1766012"/>
            <a:ext cx="0" cy="33422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475057" y="5234153"/>
            <a:ext cx="298503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Roboto Condensed" panose="02000000000000000000" pitchFamily="2" charset="0"/>
                <a:ea typeface="Roboto Condensed" panose="02000000000000000000" pitchFamily="2" charset="0"/>
                <a:cs typeface="Courier New" pitchFamily="49" charset="0"/>
              </a:rPr>
              <a:t>Least</a:t>
            </a:r>
          </a:p>
          <a:p>
            <a:pPr algn="ctr"/>
            <a:r>
              <a:rPr lang="en-US" sz="3000" dirty="0">
                <a:latin typeface="Roboto Condensed" panose="02000000000000000000" pitchFamily="2" charset="0"/>
                <a:ea typeface="Roboto Condensed" panose="02000000000000000000" pitchFamily="2" charset="0"/>
                <a:cs typeface="Courier New" pitchFamily="49" charset="0"/>
              </a:rPr>
              <a:t>beautiful</a:t>
            </a:r>
          </a:p>
        </p:txBody>
      </p:sp>
    </p:spTree>
    <p:extLst>
      <p:ext uri="{BB962C8B-B14F-4D97-AF65-F5344CB8AC3E}">
        <p14:creationId xmlns:p14="http://schemas.microsoft.com/office/powerpoint/2010/main" val="109479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6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8449" y="1311869"/>
            <a:ext cx="3696374" cy="2464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117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0118" y="1311868"/>
            <a:ext cx="3695709" cy="2464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 descr="24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8449" y="3950491"/>
            <a:ext cx="3696373" cy="2464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106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0118" y="3950491"/>
            <a:ext cx="3697004" cy="2464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-1" y="329442"/>
            <a:ext cx="740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Which urban elements make people (un)happy?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75773"/>
            <a:ext cx="7327641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miley Face 12"/>
          <p:cNvSpPr/>
          <p:nvPr/>
        </p:nvSpPr>
        <p:spPr>
          <a:xfrm flipH="1">
            <a:off x="1271702" y="4934605"/>
            <a:ext cx="556326" cy="496020"/>
          </a:xfrm>
          <a:prstGeom prst="smileyFace">
            <a:avLst>
              <a:gd name="adj" fmla="val -4653"/>
            </a:avLst>
          </a:prstGeom>
          <a:solidFill>
            <a:srgbClr val="FF4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 flipH="1">
            <a:off x="1271702" y="2295982"/>
            <a:ext cx="556326" cy="496020"/>
          </a:xfrm>
          <a:prstGeom prst="smileyFac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657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ucca\Desktop\montre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7855" y="1119970"/>
            <a:ext cx="7998703" cy="573803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4557" y="5576474"/>
            <a:ext cx="2062000" cy="128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1" y="329442"/>
            <a:ext cx="54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Generalization with social media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75773"/>
            <a:ext cx="541175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79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99" y="4161595"/>
            <a:ext cx="3747379" cy="24976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199" y="1760841"/>
            <a:ext cx="1364107" cy="1364107"/>
          </a:xfrm>
          <a:prstGeom prst="rect">
            <a:avLst/>
          </a:prstGeom>
        </p:spPr>
      </p:pic>
      <p:pic>
        <p:nvPicPr>
          <p:cNvPr id="3" name="Picture 2" descr="117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8898" y="2137871"/>
            <a:ext cx="1870134" cy="124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 descr="24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6034" y="2316022"/>
            <a:ext cx="1870470" cy="124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106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20927" y="2761361"/>
            <a:ext cx="1870789" cy="124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miley Face 5"/>
          <p:cNvSpPr/>
          <p:nvPr/>
        </p:nvSpPr>
        <p:spPr>
          <a:xfrm flipH="1">
            <a:off x="1990080" y="1930364"/>
            <a:ext cx="556326" cy="496020"/>
          </a:xfrm>
          <a:prstGeom prst="smileyFac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 flipH="1">
            <a:off x="3042763" y="3512321"/>
            <a:ext cx="556326" cy="496020"/>
          </a:xfrm>
          <a:prstGeom prst="smileyFace">
            <a:avLst>
              <a:gd name="adj" fmla="val -4653"/>
            </a:avLst>
          </a:prstGeom>
          <a:solidFill>
            <a:srgbClr val="FF4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 flipH="1">
            <a:off x="5560131" y="2178374"/>
            <a:ext cx="556326" cy="496020"/>
          </a:xfrm>
          <a:prstGeom prst="smileyFace">
            <a:avLst>
              <a:gd name="adj" fmla="val -4653"/>
            </a:avLst>
          </a:prstGeom>
          <a:solidFill>
            <a:srgbClr val="FF4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 descr="162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2763" y="1386911"/>
            <a:ext cx="1870470" cy="124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miley Face 9"/>
          <p:cNvSpPr/>
          <p:nvPr/>
        </p:nvSpPr>
        <p:spPr>
          <a:xfrm flipH="1">
            <a:off x="2764600" y="1138901"/>
            <a:ext cx="556326" cy="496020"/>
          </a:xfrm>
          <a:prstGeom prst="smileyFac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98674" y="2497046"/>
            <a:ext cx="138052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miley Face 12"/>
          <p:cNvSpPr/>
          <p:nvPr/>
        </p:nvSpPr>
        <p:spPr>
          <a:xfrm flipH="1">
            <a:off x="8569356" y="2587942"/>
            <a:ext cx="847916" cy="756002"/>
          </a:xfrm>
          <a:prstGeom prst="smileyFace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975975" y="1943048"/>
            <a:ext cx="126385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000" dirty="0">
                <a:latin typeface="Roboto Condensed" panose="02000000000000000000" pitchFamily="2" charset="0"/>
                <a:ea typeface="Roboto Condensed" panose="02000000000000000000" pitchFamily="2" charset="0"/>
                <a:cs typeface="Courier New" pitchFamily="49" charset="0"/>
              </a:rPr>
              <a:t>learn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" y="329442"/>
            <a:ext cx="54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Beauty and the Machine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975773"/>
            <a:ext cx="541175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0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-0.16528 0.17569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4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6271" y="-18378"/>
            <a:ext cx="12243425" cy="672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5831850" y="2365610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68787" y="2899999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47312" y="2899999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13839" y="302612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64951" y="3304649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76901" y="358317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87714" y="373557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05725" y="3709299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20988" y="3367711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933964" y="4462865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03026" y="414022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835982" y="277387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114507" y="2239485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62107" y="317852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041727" y="3344749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503798" y="947599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20988" y="1249987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473388" y="1402387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194863" y="149172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73388" y="1123862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47263" y="1554786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551397" y="82147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03797" y="97387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320769" y="3152249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10374" y="3115461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36499" y="358317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47312" y="373557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199712" y="388797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110374" y="2647749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921187" y="252162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488334" y="2989336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25837" y="3204798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766859" y="4843867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045383" y="1743973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14459" y="1376112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29921" y="133932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045383" y="1249987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51962" y="1554786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08445" y="302612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919258" y="252162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892983" y="2022498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362209" y="2647749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599513" y="2584686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814975" y="478080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47311" y="478080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87714" y="2584686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383831" y="358317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171508" y="2395499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045383" y="3520111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260845" y="414022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045383" y="388797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83831" y="3798636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599293" y="3709299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829920" y="226937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982320" y="2421774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134720" y="2206311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87120" y="2647748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982320" y="2836936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383831" y="2836936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93133" y="2521623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"/>
          <p:cNvSpPr txBox="1">
            <a:spLocks noChangeArrowheads="1"/>
          </p:cNvSpPr>
          <p:nvPr/>
        </p:nvSpPr>
        <p:spPr bwMode="auto">
          <a:xfrm>
            <a:off x="6869898" y="785287"/>
            <a:ext cx="603219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+mj-lt"/>
                <a:cs typeface="Courier New" pitchFamily="49" charset="0"/>
              </a:rPr>
              <a:t>A</a:t>
            </a:r>
          </a:p>
        </p:txBody>
      </p:sp>
      <p:sp>
        <p:nvSpPr>
          <p:cNvPr id="66" name="TextBox 4"/>
          <p:cNvSpPr txBox="1">
            <a:spLocks noChangeArrowheads="1"/>
          </p:cNvSpPr>
          <p:nvPr/>
        </p:nvSpPr>
        <p:spPr bwMode="auto">
          <a:xfrm>
            <a:off x="6694644" y="4309080"/>
            <a:ext cx="544227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+mj-lt"/>
                <a:cs typeface="Courier New" pitchFamily="49" charset="0"/>
              </a:rPr>
              <a:t>B</a:t>
            </a:r>
          </a:p>
        </p:txBody>
      </p:sp>
      <p:sp>
        <p:nvSpPr>
          <p:cNvPr id="67" name="Freeform 66"/>
          <p:cNvSpPr/>
          <p:nvPr/>
        </p:nvSpPr>
        <p:spPr>
          <a:xfrm>
            <a:off x="6813543" y="1284955"/>
            <a:ext cx="475012" cy="3562597"/>
          </a:xfrm>
          <a:custGeom>
            <a:avLst/>
            <a:gdLst>
              <a:gd name="connsiteX0" fmla="*/ 182087 w 475012"/>
              <a:gd name="connsiteY0" fmla="*/ 0 h 3562597"/>
              <a:gd name="connsiteX1" fmla="*/ 3958 w 475012"/>
              <a:gd name="connsiteY1" fmla="*/ 166255 h 3562597"/>
              <a:gd name="connsiteX2" fmla="*/ 205838 w 475012"/>
              <a:gd name="connsiteY2" fmla="*/ 819397 h 3562597"/>
              <a:gd name="connsiteX3" fmla="*/ 407719 w 475012"/>
              <a:gd name="connsiteY3" fmla="*/ 1496291 h 3562597"/>
              <a:gd name="connsiteX4" fmla="*/ 443345 w 475012"/>
              <a:gd name="connsiteY4" fmla="*/ 2375065 h 3562597"/>
              <a:gd name="connsiteX5" fmla="*/ 431469 w 475012"/>
              <a:gd name="connsiteY5" fmla="*/ 3325091 h 3562597"/>
              <a:gd name="connsiteX6" fmla="*/ 182087 w 475012"/>
              <a:gd name="connsiteY6" fmla="*/ 3562597 h 3562597"/>
              <a:gd name="connsiteX7" fmla="*/ 182087 w 475012"/>
              <a:gd name="connsiteY7" fmla="*/ 3562597 h 3562597"/>
              <a:gd name="connsiteX8" fmla="*/ 182087 w 475012"/>
              <a:gd name="connsiteY8" fmla="*/ 3562597 h 356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012" h="3562597">
                <a:moveTo>
                  <a:pt x="182087" y="0"/>
                </a:moveTo>
                <a:cubicBezTo>
                  <a:pt x="91043" y="14844"/>
                  <a:pt x="0" y="29689"/>
                  <a:pt x="3958" y="166255"/>
                </a:cubicBezTo>
                <a:cubicBezTo>
                  <a:pt x="7916" y="302821"/>
                  <a:pt x="138545" y="597724"/>
                  <a:pt x="205838" y="819397"/>
                </a:cubicBezTo>
                <a:cubicBezTo>
                  <a:pt x="273131" y="1041070"/>
                  <a:pt x="368135" y="1237013"/>
                  <a:pt x="407719" y="1496291"/>
                </a:cubicBezTo>
                <a:cubicBezTo>
                  <a:pt x="447303" y="1755569"/>
                  <a:pt x="439387" y="2070265"/>
                  <a:pt x="443345" y="2375065"/>
                </a:cubicBezTo>
                <a:cubicBezTo>
                  <a:pt x="447303" y="2679865"/>
                  <a:pt x="475012" y="3127169"/>
                  <a:pt x="431469" y="3325091"/>
                </a:cubicBezTo>
                <a:cubicBezTo>
                  <a:pt x="387926" y="3523013"/>
                  <a:pt x="182087" y="3562597"/>
                  <a:pt x="182087" y="3562597"/>
                </a:cubicBezTo>
                <a:lnTo>
                  <a:pt x="182087" y="3562597"/>
                </a:lnTo>
                <a:lnTo>
                  <a:pt x="182087" y="3562597"/>
                </a:ln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045382" y="4166499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108445" y="3672511"/>
            <a:ext cx="126125" cy="1261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42662" y="2113360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99712" y="2358711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551397" y="2710811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831849" y="414022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768786" y="3887974"/>
            <a:ext cx="126125" cy="126125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5657677" y="1261203"/>
            <a:ext cx="1266702" cy="3139044"/>
          </a:xfrm>
          <a:custGeom>
            <a:avLst/>
            <a:gdLst>
              <a:gd name="connsiteX0" fmla="*/ 1266702 w 1266702"/>
              <a:gd name="connsiteY0" fmla="*/ 0 h 3139044"/>
              <a:gd name="connsiteX1" fmla="*/ 874816 w 1266702"/>
              <a:gd name="connsiteY1" fmla="*/ 178130 h 3139044"/>
              <a:gd name="connsiteX2" fmla="*/ 720437 w 1266702"/>
              <a:gd name="connsiteY2" fmla="*/ 427512 h 3139044"/>
              <a:gd name="connsiteX3" fmla="*/ 269174 w 1266702"/>
              <a:gd name="connsiteY3" fmla="*/ 688769 h 3139044"/>
              <a:gd name="connsiteX4" fmla="*/ 91044 w 1266702"/>
              <a:gd name="connsiteY4" fmla="*/ 783772 h 3139044"/>
              <a:gd name="connsiteX5" fmla="*/ 43543 w 1266702"/>
              <a:gd name="connsiteY5" fmla="*/ 914400 h 3139044"/>
              <a:gd name="connsiteX6" fmla="*/ 352302 w 1266702"/>
              <a:gd name="connsiteY6" fmla="*/ 1033154 h 3139044"/>
              <a:gd name="connsiteX7" fmla="*/ 566057 w 1266702"/>
              <a:gd name="connsiteY7" fmla="*/ 1294411 h 3139044"/>
              <a:gd name="connsiteX8" fmla="*/ 756063 w 1266702"/>
              <a:gd name="connsiteY8" fmla="*/ 1852551 h 3139044"/>
              <a:gd name="connsiteX9" fmla="*/ 566057 w 1266702"/>
              <a:gd name="connsiteY9" fmla="*/ 2185060 h 3139044"/>
              <a:gd name="connsiteX10" fmla="*/ 459179 w 1266702"/>
              <a:gd name="connsiteY10" fmla="*/ 2992582 h 3139044"/>
              <a:gd name="connsiteX11" fmla="*/ 732312 w 1266702"/>
              <a:gd name="connsiteY11" fmla="*/ 3063834 h 3139044"/>
              <a:gd name="connsiteX12" fmla="*/ 1219200 w 1266702"/>
              <a:gd name="connsiteY12" fmla="*/ 3123211 h 31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6702" h="3139044">
                <a:moveTo>
                  <a:pt x="1266702" y="0"/>
                </a:moveTo>
                <a:cubicBezTo>
                  <a:pt x="1116281" y="53439"/>
                  <a:pt x="965860" y="106878"/>
                  <a:pt x="874816" y="178130"/>
                </a:cubicBezTo>
                <a:cubicBezTo>
                  <a:pt x="783772" y="249382"/>
                  <a:pt x="821377" y="342406"/>
                  <a:pt x="720437" y="427512"/>
                </a:cubicBezTo>
                <a:cubicBezTo>
                  <a:pt x="619497" y="512618"/>
                  <a:pt x="374073" y="629392"/>
                  <a:pt x="269174" y="688769"/>
                </a:cubicBezTo>
                <a:cubicBezTo>
                  <a:pt x="164275" y="748146"/>
                  <a:pt x="128649" y="746167"/>
                  <a:pt x="91044" y="783772"/>
                </a:cubicBezTo>
                <a:cubicBezTo>
                  <a:pt x="53439" y="821377"/>
                  <a:pt x="0" y="872836"/>
                  <a:pt x="43543" y="914400"/>
                </a:cubicBezTo>
                <a:cubicBezTo>
                  <a:pt x="87086" y="955964"/>
                  <a:pt x="265216" y="969819"/>
                  <a:pt x="352302" y="1033154"/>
                </a:cubicBezTo>
                <a:cubicBezTo>
                  <a:pt x="439388" y="1096489"/>
                  <a:pt x="498764" y="1157845"/>
                  <a:pt x="566057" y="1294411"/>
                </a:cubicBezTo>
                <a:cubicBezTo>
                  <a:pt x="633350" y="1430977"/>
                  <a:pt x="756063" y="1704110"/>
                  <a:pt x="756063" y="1852551"/>
                </a:cubicBezTo>
                <a:cubicBezTo>
                  <a:pt x="756063" y="2000992"/>
                  <a:pt x="615538" y="1995055"/>
                  <a:pt x="566057" y="2185060"/>
                </a:cubicBezTo>
                <a:cubicBezTo>
                  <a:pt x="516576" y="2375065"/>
                  <a:pt x="431470" y="2846120"/>
                  <a:pt x="459179" y="2992582"/>
                </a:cubicBezTo>
                <a:cubicBezTo>
                  <a:pt x="486888" y="3139044"/>
                  <a:pt x="605642" y="3042063"/>
                  <a:pt x="732312" y="3063834"/>
                </a:cubicBezTo>
                <a:cubicBezTo>
                  <a:pt x="858982" y="3085605"/>
                  <a:pt x="1124197" y="3105398"/>
                  <a:pt x="1219200" y="3123211"/>
                </a:cubicBezTo>
              </a:path>
            </a:pathLst>
          </a:cu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itle 1"/>
          <p:cNvSpPr>
            <a:spLocks noGrp="1"/>
          </p:cNvSpPr>
          <p:nvPr>
            <p:ph type="title" idx="4294967295"/>
          </p:nvPr>
        </p:nvSpPr>
        <p:spPr>
          <a:xfrm>
            <a:off x="4359276" y="1014413"/>
            <a:ext cx="6308725" cy="811212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Futura" panose="00000400000000000000" pitchFamily="2" charset="0"/>
              </a:rPr>
              <a:t>Happy Maps</a:t>
            </a:r>
            <a:endParaRPr lang="en-US" dirty="0">
              <a:solidFill>
                <a:schemeClr val="bg1"/>
              </a:solidFill>
              <a:latin typeface="Futura" panose="00000400000000000000" pitchFamily="2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74" y="5001413"/>
            <a:ext cx="1229639" cy="122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2970726" y="6338544"/>
            <a:ext cx="486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“The Shortest Path to Happiness”</a:t>
            </a:r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ACM Hypertext’14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33" y="5018467"/>
            <a:ext cx="1198898" cy="119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02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1016"/>
            <a:ext cx="12192000" cy="81290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28540" y="3029800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The failures of </a:t>
            </a:r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technology</a:t>
            </a:r>
            <a:endParaRPr lang="en-US" sz="32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ucca\Università\Projects\HappyPaths\press\faneuil_hall-trinity_chu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12192000" cy="6892213"/>
          </a:xfrm>
          <a:prstGeom prst="rect">
            <a:avLst/>
          </a:prstGeom>
          <a:noFill/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3909919" y="5740081"/>
            <a:ext cx="8229600" cy="1117919"/>
          </a:xfrm>
          <a:prstGeom prst="rect">
            <a:avLst/>
          </a:prstGeom>
          <a:solidFill>
            <a:srgbClr val="C1F9B9">
              <a:alpha val="80000"/>
            </a:srgbClr>
          </a:solidFill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Survey with 54 participants in Boston and London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Recommended paths are, on average, 35% more beautiful than the shortest paths and not much longer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27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ucca\Desktop\2474418182_3ac9b1b8d4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714565"/>
            <a:ext cx="12192000" cy="7888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81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2252149" y="1"/>
            <a:ext cx="7667625" cy="7591425"/>
            <a:chOff x="-3115004" y="1757851"/>
            <a:chExt cx="7667625" cy="7591425"/>
          </a:xfrm>
        </p:grpSpPr>
        <p:sp>
          <p:nvSpPr>
            <p:cNvPr id="7" name="Oval 6"/>
            <p:cNvSpPr/>
            <p:nvPr/>
          </p:nvSpPr>
          <p:spPr>
            <a:xfrm>
              <a:off x="-3099238" y="1813031"/>
              <a:ext cx="7578778" cy="74751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4" descr="C:\Users\alucca\Desktop\smell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3115004" y="1757851"/>
              <a:ext cx="7667625" cy="7591425"/>
            </a:xfrm>
            <a:prstGeom prst="rect">
              <a:avLst/>
            </a:prstGeom>
            <a:noFill/>
          </p:spPr>
        </p:pic>
        <p:sp>
          <p:nvSpPr>
            <p:cNvPr id="9" name="Oval 8"/>
            <p:cNvSpPr/>
            <p:nvPr/>
          </p:nvSpPr>
          <p:spPr>
            <a:xfrm>
              <a:off x="209550" y="5048250"/>
              <a:ext cx="1028700" cy="10287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C:\Users\alucca\Desktop\51wc9FrupqL._SX335_BO1,204,203,200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408" y="671805"/>
            <a:ext cx="2569765" cy="380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027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766"/>
            <a:ext cx="12192000" cy="71311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alucca\Desktop\qqqqqq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2468" y="-15766"/>
            <a:ext cx="9190500" cy="6858000"/>
          </a:xfrm>
          <a:prstGeom prst="rect">
            <a:avLst/>
          </a:prstGeom>
          <a:noFill/>
        </p:spPr>
      </p:pic>
      <p:sp>
        <p:nvSpPr>
          <p:cNvPr id="6" name="Rettangolo arrotondato 13"/>
          <p:cNvSpPr/>
          <p:nvPr/>
        </p:nvSpPr>
        <p:spPr>
          <a:xfrm>
            <a:off x="6687818" y="5104895"/>
            <a:ext cx="3160375" cy="113825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arrotondato 13"/>
          <p:cNvSpPr/>
          <p:nvPr/>
        </p:nvSpPr>
        <p:spPr>
          <a:xfrm>
            <a:off x="1539767" y="6243145"/>
            <a:ext cx="2948152" cy="56912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10203456" y="6400804"/>
            <a:ext cx="559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96738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0"/>
            <a:ext cx="9144000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112" y="0"/>
            <a:ext cx="1250635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7"/>
          <p:cNvSpPr/>
          <p:nvPr/>
        </p:nvSpPr>
        <p:spPr>
          <a:xfrm>
            <a:off x="6862980" y="993206"/>
            <a:ext cx="901700" cy="3742295"/>
          </a:xfrm>
          <a:custGeom>
            <a:avLst/>
            <a:gdLst>
              <a:gd name="connsiteX0" fmla="*/ 482600 w 901700"/>
              <a:gd name="connsiteY0" fmla="*/ 3314700 h 3327400"/>
              <a:gd name="connsiteX1" fmla="*/ 876300 w 901700"/>
              <a:gd name="connsiteY1" fmla="*/ 3327400 h 3327400"/>
              <a:gd name="connsiteX2" fmla="*/ 901700 w 901700"/>
              <a:gd name="connsiteY2" fmla="*/ 1638300 h 3327400"/>
              <a:gd name="connsiteX3" fmla="*/ 381000 w 901700"/>
              <a:gd name="connsiteY3" fmla="*/ 0 h 3327400"/>
              <a:gd name="connsiteX4" fmla="*/ 0 w 901700"/>
              <a:gd name="connsiteY4" fmla="*/ 139700 h 3327400"/>
              <a:gd name="connsiteX5" fmla="*/ 469900 w 901700"/>
              <a:gd name="connsiteY5" fmla="*/ 1651000 h 3327400"/>
              <a:gd name="connsiteX6" fmla="*/ 482600 w 901700"/>
              <a:gd name="connsiteY6" fmla="*/ 3314700 h 332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700" h="3327400">
                <a:moveTo>
                  <a:pt x="482600" y="3314700"/>
                </a:moveTo>
                <a:lnTo>
                  <a:pt x="876300" y="3327400"/>
                </a:lnTo>
                <a:lnTo>
                  <a:pt x="901700" y="1638300"/>
                </a:lnTo>
                <a:lnTo>
                  <a:pt x="381000" y="0"/>
                </a:lnTo>
                <a:lnTo>
                  <a:pt x="0" y="139700"/>
                </a:lnTo>
                <a:lnTo>
                  <a:pt x="469900" y="1651000"/>
                </a:lnTo>
                <a:cubicBezTo>
                  <a:pt x="474133" y="2205567"/>
                  <a:pt x="478367" y="2760133"/>
                  <a:pt x="482600" y="3314700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7087740" y="1231967"/>
            <a:ext cx="487852" cy="168684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7575592" y="2906701"/>
            <a:ext cx="1106" cy="167741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768225" y="2082020"/>
            <a:ext cx="163538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Sound profile:</a:t>
            </a:r>
          </a:p>
          <a:p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60% emissions</a:t>
            </a:r>
          </a:p>
          <a:p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30% food</a:t>
            </a:r>
          </a:p>
          <a:p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10% waste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45425" y="278488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50m</a:t>
            </a:r>
            <a:endParaRPr lang="en-US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2" name="Left Brace 91"/>
          <p:cNvSpPr/>
          <p:nvPr/>
        </p:nvSpPr>
        <p:spPr>
          <a:xfrm rot="4081738">
            <a:off x="6930175" y="699889"/>
            <a:ext cx="191392" cy="446302"/>
          </a:xfrm>
          <a:prstGeom prst="leftBrace">
            <a:avLst>
              <a:gd name="adj1" fmla="val 32247"/>
              <a:gd name="adj2" fmla="val 4777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008006" y="789646"/>
            <a:ext cx="6308725" cy="81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spc="-15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Futura-Medium" panose="020B0600000000000000" pitchFamily="34" charset="0"/>
              </a:rPr>
              <a:t>Smelly Maps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35" y="4453739"/>
            <a:ext cx="1198898" cy="119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71" y="4453738"/>
            <a:ext cx="1229639" cy="122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88123" y="6339939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“Smelly maps”</a:t>
            </a:r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AAAI ICWSM’15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10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ucca\Desktop\air_pollutio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2140" y="1095612"/>
            <a:ext cx="8025359" cy="5111186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>
            <a:off x="0" y="975773"/>
            <a:ext cx="525002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" y="329443"/>
            <a:ext cx="525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Ecological validity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45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82" y="-812790"/>
            <a:ext cx="12243582" cy="993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3" y="80963"/>
            <a:ext cx="6696075" cy="6696075"/>
          </a:xfrm>
          <a:prstGeom prst="rect">
            <a:avLst/>
          </a:prstGeom>
        </p:spPr>
      </p:pic>
      <p:pic>
        <p:nvPicPr>
          <p:cNvPr id="4" name="Picture 7" descr="C:\Users\alucca\Desktop\61fvfzyWasL._SY344_BO1,204,203,200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408" y="677743"/>
            <a:ext cx="2569765" cy="3849086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5641178" y="2974178"/>
            <a:ext cx="909642" cy="909642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15766"/>
            <a:ext cx="12192000" cy="71311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1" y="1"/>
            <a:ext cx="9143757" cy="43474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33" y="1"/>
            <a:ext cx="7493720" cy="6271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29" y="5569294"/>
            <a:ext cx="9129772" cy="2307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230" y="4347412"/>
            <a:ext cx="4748301" cy="1620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507" y="4347412"/>
            <a:ext cx="4711038" cy="12218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91663" y="3978079"/>
            <a:ext cx="3176094" cy="369332"/>
          </a:xfrm>
          <a:prstGeom prst="rect">
            <a:avLst/>
          </a:prstGeom>
          <a:solidFill>
            <a:schemeClr val="bg1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© Scott Johnson </a:t>
            </a:r>
            <a:r>
              <a:rPr lang="en-US" dirty="0">
                <a:solidFill>
                  <a:schemeClr val="bg1"/>
                </a:solidFill>
              </a:rPr>
              <a:t>on Flickr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667" y="5960843"/>
            <a:ext cx="2837938" cy="426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083" y="5976615"/>
            <a:ext cx="846292" cy="394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1793" y="6390496"/>
            <a:ext cx="1387154" cy="413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1119" y="6364306"/>
            <a:ext cx="1240802" cy="4326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1575" y="6370126"/>
            <a:ext cx="811656" cy="4268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88" y="5238583"/>
            <a:ext cx="4464313" cy="11647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1370" y="5195990"/>
            <a:ext cx="3651739" cy="2252142"/>
          </a:xfrm>
          <a:prstGeom prst="rect">
            <a:avLst/>
          </a:prstGeom>
        </p:spPr>
      </p:pic>
      <p:sp>
        <p:nvSpPr>
          <p:cNvPr id="15" name="Rettangolo arrotondato 13"/>
          <p:cNvSpPr/>
          <p:nvPr/>
        </p:nvSpPr>
        <p:spPr>
          <a:xfrm>
            <a:off x="6353656" y="5183811"/>
            <a:ext cx="3780428" cy="162028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3"/>
          <p:cNvSpPr/>
          <p:nvPr/>
        </p:nvSpPr>
        <p:spPr>
          <a:xfrm>
            <a:off x="1672560" y="5937701"/>
            <a:ext cx="3713223" cy="47042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423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0"/>
            <a:ext cx="9144000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112" y="0"/>
            <a:ext cx="1250635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7"/>
          <p:cNvSpPr/>
          <p:nvPr/>
        </p:nvSpPr>
        <p:spPr>
          <a:xfrm>
            <a:off x="6862980" y="993206"/>
            <a:ext cx="901700" cy="3742295"/>
          </a:xfrm>
          <a:custGeom>
            <a:avLst/>
            <a:gdLst>
              <a:gd name="connsiteX0" fmla="*/ 482600 w 901700"/>
              <a:gd name="connsiteY0" fmla="*/ 3314700 h 3327400"/>
              <a:gd name="connsiteX1" fmla="*/ 876300 w 901700"/>
              <a:gd name="connsiteY1" fmla="*/ 3327400 h 3327400"/>
              <a:gd name="connsiteX2" fmla="*/ 901700 w 901700"/>
              <a:gd name="connsiteY2" fmla="*/ 1638300 h 3327400"/>
              <a:gd name="connsiteX3" fmla="*/ 381000 w 901700"/>
              <a:gd name="connsiteY3" fmla="*/ 0 h 3327400"/>
              <a:gd name="connsiteX4" fmla="*/ 0 w 901700"/>
              <a:gd name="connsiteY4" fmla="*/ 139700 h 3327400"/>
              <a:gd name="connsiteX5" fmla="*/ 469900 w 901700"/>
              <a:gd name="connsiteY5" fmla="*/ 1651000 h 3327400"/>
              <a:gd name="connsiteX6" fmla="*/ 482600 w 901700"/>
              <a:gd name="connsiteY6" fmla="*/ 3314700 h 332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700" h="3327400">
                <a:moveTo>
                  <a:pt x="482600" y="3314700"/>
                </a:moveTo>
                <a:lnTo>
                  <a:pt x="876300" y="3327400"/>
                </a:lnTo>
                <a:lnTo>
                  <a:pt x="901700" y="1638300"/>
                </a:lnTo>
                <a:lnTo>
                  <a:pt x="381000" y="0"/>
                </a:lnTo>
                <a:lnTo>
                  <a:pt x="0" y="139700"/>
                </a:lnTo>
                <a:lnTo>
                  <a:pt x="469900" y="1651000"/>
                </a:lnTo>
                <a:cubicBezTo>
                  <a:pt x="474133" y="2205567"/>
                  <a:pt x="478367" y="2760133"/>
                  <a:pt x="482600" y="3314700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7087740" y="1231967"/>
            <a:ext cx="487852" cy="168684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7575592" y="2906701"/>
            <a:ext cx="1106" cy="167741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768225" y="2082020"/>
            <a:ext cx="163538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Sound profile: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75% transport</a:t>
            </a:r>
            <a:endParaRPr lang="en-US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20% human</a:t>
            </a:r>
            <a:endParaRPr lang="en-US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5% music</a:t>
            </a:r>
            <a:endParaRPr lang="en-US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98741" y="390338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50m</a:t>
            </a:r>
            <a:endParaRPr lang="en-US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2" name="Left Brace 91"/>
          <p:cNvSpPr/>
          <p:nvPr/>
        </p:nvSpPr>
        <p:spPr>
          <a:xfrm rot="4081738">
            <a:off x="6871294" y="653646"/>
            <a:ext cx="281482" cy="452808"/>
          </a:xfrm>
          <a:prstGeom prst="leftBrace">
            <a:avLst>
              <a:gd name="adj1" fmla="val 39419"/>
              <a:gd name="adj2" fmla="val 4900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008006" y="789646"/>
            <a:ext cx="6308725" cy="81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spc="-15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bg1"/>
                </a:solidFill>
                <a:latin typeface="Futura-Medium" panose="020B0600000000000000" pitchFamily="34" charset="0"/>
              </a:rPr>
              <a:t>Chatty </a:t>
            </a:r>
            <a:r>
              <a:rPr lang="en-US" dirty="0">
                <a:solidFill>
                  <a:schemeClr val="bg1"/>
                </a:solidFill>
                <a:latin typeface="Futura-Medium" panose="020B0600000000000000" pitchFamily="34" charset="0"/>
              </a:rPr>
              <a:t>Maps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35" y="4453739"/>
            <a:ext cx="1198898" cy="119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88123" y="6339939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“Smelly maps”</a:t>
            </a:r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AAAI ICWSM’15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22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41" y="0"/>
            <a:ext cx="514671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293" y="278403"/>
            <a:ext cx="138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2010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2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3937" y="270802"/>
            <a:ext cx="214135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Happy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Smelly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Chatty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Emotion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Walkability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Activity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Ambiance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Culture</a:t>
            </a:r>
            <a:endParaRPr lang="en-US" sz="32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070600" y="346495"/>
            <a:ext cx="366222" cy="3740167"/>
          </a:xfrm>
          <a:prstGeom prst="rightBrace">
            <a:avLst>
              <a:gd name="adj1" fmla="val 42544"/>
              <a:gd name="adj2" fmla="val 5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76032" y="1924190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Maps</a:t>
            </a:r>
            <a:endParaRPr lang="en-US" sz="32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31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ucca\Desktop\lnd-smellymaps-se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3025"/>
            <a:ext cx="12192000" cy="7579074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814" y="-73025"/>
            <a:ext cx="185737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649400"/>
            <a:ext cx="12175958" cy="761747"/>
          </a:xfrm>
          <a:prstGeom prst="rect">
            <a:avLst/>
          </a:prstGeom>
          <a:solidFill>
            <a:srgbClr val="403F3F">
              <a:alpha val="52941"/>
            </a:srgb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   </a:t>
            </a:r>
            <a:r>
              <a:rPr lang="en-US" sz="45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www.goodcitylife.org</a:t>
            </a:r>
            <a:endParaRPr lang="en-US" sz="45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8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3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2697" y="395980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The Ultimate Emoji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At MWC 2019</a:t>
            </a:r>
            <a:endParaRPr lang="en-US" sz="16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8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016" y="0"/>
            <a:ext cx="12706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0164"/>
            <a:ext cx="12169757" cy="58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1221037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08"/>
            <a:ext cx="12210377" cy="66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9678B19-CAA5-454F-AF2D-0EB4C6F3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00103"/>
            <a:ext cx="3333132" cy="59368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776E634-B1A3-7142-A86E-1C0D3BD8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7" y="300103"/>
            <a:ext cx="3329627" cy="593061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948258" y="2218267"/>
            <a:ext cx="3439407" cy="2964260"/>
            <a:chOff x="-1098364" y="36738"/>
            <a:chExt cx="5506266" cy="5289054"/>
          </a:xfrm>
        </p:grpSpPr>
        <p:pic>
          <p:nvPicPr>
            <p:cNvPr id="5" name="Picture 4"/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0307">
              <a:off x="-1098352" y="2057185"/>
              <a:ext cx="5400000" cy="3268607"/>
            </a:xfrm>
            <a:prstGeom prst="rect">
              <a:avLst/>
            </a:prstGeom>
            <a:effectLst>
              <a:glow rad="609600">
                <a:schemeClr val="bg1">
                  <a:alpha val="40000"/>
                </a:schemeClr>
              </a:glow>
              <a:softEdge rad="88900"/>
            </a:effectLst>
            <a:scene3d>
              <a:camera prst="isometricOffAxis2Top">
                <a:rot lat="18075713" lon="3000002" rev="18143991"/>
              </a:camera>
              <a:lightRig rig="balanced" dir="t"/>
            </a:scene3d>
            <a:sp3d prstMaterial="matte">
              <a:bevelT w="660400" prst="coolSlant"/>
              <a:bevelB/>
            </a:sp3d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0307">
              <a:off x="-1098364" y="1560602"/>
              <a:ext cx="5400000" cy="3268125"/>
            </a:xfrm>
            <a:prstGeom prst="rect">
              <a:avLst/>
            </a:prstGeom>
            <a:effectLst>
              <a:softEdge rad="88900"/>
            </a:effectLst>
            <a:scene3d>
              <a:camera prst="isometricOffAxis2Top">
                <a:rot lat="18075713" lon="3000002" rev="18143991"/>
              </a:camera>
              <a:lightRig rig="balanced" dir="t"/>
            </a:scene3d>
            <a:sp3d prstMaterial="matte">
              <a:bevelT w="660400" prst="coolSlant"/>
              <a:bevelB/>
            </a:sp3d>
          </p:spPr>
        </p:pic>
        <p:pic>
          <p:nvPicPr>
            <p:cNvPr id="7" name="Picture 6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0307">
              <a:off x="-1096969" y="1092810"/>
              <a:ext cx="5400000" cy="3267000"/>
            </a:xfrm>
            <a:prstGeom prst="rect">
              <a:avLst/>
            </a:prstGeom>
            <a:effectLst>
              <a:softEdge rad="88900"/>
            </a:effectLst>
            <a:scene3d>
              <a:camera prst="isometricOffAxis2Top">
                <a:rot lat="18075713" lon="3000002" rev="18143991"/>
              </a:camera>
              <a:lightRig rig="balanced" dir="t"/>
            </a:scene3d>
            <a:sp3d prstMaterial="matte">
              <a:bevelT w="660400" prst="coolSlant"/>
              <a:bevelB/>
            </a:sp3d>
          </p:spPr>
        </p:pic>
        <p:pic>
          <p:nvPicPr>
            <p:cNvPr id="8" name="Picture 7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0307">
              <a:off x="-992098" y="533389"/>
              <a:ext cx="5400000" cy="3267000"/>
            </a:xfrm>
            <a:prstGeom prst="rect">
              <a:avLst/>
            </a:prstGeom>
            <a:effectLst>
              <a:softEdge rad="88900"/>
            </a:effectLst>
            <a:scene3d>
              <a:camera prst="isometricOffAxis2Top">
                <a:rot lat="18075713" lon="3000002" rev="18143991"/>
              </a:camera>
              <a:lightRig rig="balanced" dir="t"/>
            </a:scene3d>
            <a:sp3d prstMaterial="matte">
              <a:bevelT w="660400" prst="coolSlant"/>
              <a:bevelB/>
            </a:sp3d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0307">
              <a:off x="-992202" y="36738"/>
              <a:ext cx="5400000" cy="3267000"/>
            </a:xfrm>
            <a:prstGeom prst="rect">
              <a:avLst/>
            </a:prstGeom>
            <a:effectLst>
              <a:softEdge rad="88900"/>
            </a:effectLst>
            <a:scene3d>
              <a:camera prst="isometricOffAxis2Top">
                <a:rot lat="18075713" lon="3000002" rev="18143991"/>
              </a:camera>
              <a:lightRig rig="balanced" dir="t"/>
            </a:scene3d>
            <a:sp3d prstMaterial="matte">
              <a:bevelT w="660400" prst="coolSlant"/>
              <a:bevelB/>
            </a:sp3d>
          </p:spPr>
        </p:pic>
      </p:grpSp>
      <p:sp>
        <p:nvSpPr>
          <p:cNvPr id="10" name="TextBox 9"/>
          <p:cNvSpPr txBox="1"/>
          <p:nvPr/>
        </p:nvSpPr>
        <p:spPr>
          <a:xfrm>
            <a:off x="7283007" y="300103"/>
            <a:ext cx="4703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The Ultimate Running App</a:t>
            </a:r>
          </a:p>
          <a:p>
            <a:pPr algn="ctr"/>
            <a:r>
              <a:rPr lang="en-US" sz="1600" dirty="0" smtClean="0"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Soon on </a:t>
            </a:r>
            <a:r>
              <a:rPr lang="en-US" sz="1600" dirty="0" err="1" smtClean="0"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iOS</a:t>
            </a:r>
            <a:endParaRPr lang="en-US" sz="1600" dirty="0"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9061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 experience of Running – To appear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5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hape 10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112" y="711191"/>
            <a:ext cx="1341420" cy="69494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Shape 10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408219" y="1584875"/>
            <a:ext cx="2880035" cy="948684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Shape 10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204" y="706476"/>
            <a:ext cx="2880051" cy="707564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Shape 108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56" y="723103"/>
            <a:ext cx="3173932" cy="69494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" name="Shape 109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8"/>
          <a:stretch/>
        </p:blipFill>
        <p:spPr>
          <a:xfrm>
            <a:off x="120330" y="2461425"/>
            <a:ext cx="3171584" cy="667881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" name="Shape 112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94" y="1537122"/>
            <a:ext cx="3158069" cy="77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13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19156" y="3222455"/>
            <a:ext cx="2108260" cy="94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14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4584" y="1552046"/>
            <a:ext cx="626923" cy="667917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" name="Shape 115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332694" y="3395950"/>
            <a:ext cx="3955561" cy="69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16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5005267" y="136414"/>
            <a:ext cx="793050" cy="442008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Shape 117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6404112" y="1538398"/>
            <a:ext cx="1775624" cy="1332067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" name="Shape 101"/>
          <p:cNvPicPr preferRelativeResize="0"/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52" y="3004720"/>
            <a:ext cx="2781903" cy="107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405311" y="2701950"/>
            <a:ext cx="2882943" cy="43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833235" y="107201"/>
            <a:ext cx="3294117" cy="48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27094" y="162207"/>
            <a:ext cx="2381099" cy="42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239129" y="2373035"/>
            <a:ext cx="1006643" cy="51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89428" y="162207"/>
            <a:ext cx="2381099" cy="39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 descr="C:\Users\alucca\Desktop\the-economist-logo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833398" y="747420"/>
            <a:ext cx="1258887" cy="6223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9021" y="84308"/>
            <a:ext cx="3944603" cy="39925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40459" y="4181815"/>
            <a:ext cx="4902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" panose="00000400000000000000" pitchFamily="2" charset="0"/>
                <a:ea typeface="Futura Medium" charset="0"/>
                <a:cs typeface="Futura Medium" charset="0"/>
              </a:rPr>
              <a:t>“The shortest path to happiness” TED 2014</a:t>
            </a:r>
            <a:endParaRPr lang="en-US" sz="2800" dirty="0">
              <a:solidFill>
                <a:schemeClr val="bg1"/>
              </a:solidFill>
              <a:latin typeface="Futura" panose="00000400000000000000" pitchFamily="2" charset="0"/>
              <a:ea typeface="Futura Medium" charset="0"/>
              <a:cs typeface="Futura Medium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7094" y="4437786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 Shortest Path to Happiness – Hypertext’14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buNone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Smelly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Maps: The Digital Life of Urban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Smellscapes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– ICWSM’15</a:t>
            </a:r>
          </a:p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Digital Life of Walkable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Streets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–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WWW’15</a:t>
            </a:r>
          </a:p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Emotional and Chromatic Layers of Urban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Smells – ICWSM’16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Chatty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maps: constructing sound maps of urban areas from social media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data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– RSOS’16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Spirit of the City: Using Social Media to Capture Neighborhood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Ambiance – CSCW’18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Diversity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of indoor activities and economic development of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neighborhoods – PLOS ONE’18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 New Urban Success: How Culture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Pays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–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Frontiers’18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Mapping and Visualizing Deep-Learning Urban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Beautification – IEEE CGA’18</a:t>
            </a:r>
          </a:p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 Experience of Running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–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to appear</a:t>
            </a:r>
          </a:p>
        </p:txBody>
      </p:sp>
    </p:spTree>
    <p:extLst>
      <p:ext uri="{BB962C8B-B14F-4D97-AF65-F5344CB8AC3E}">
        <p14:creationId xmlns:p14="http://schemas.microsoft.com/office/powerpoint/2010/main" val="29362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1135"/>
            <a:ext cx="12192000" cy="82434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1993" y="55045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67019" y="409956"/>
            <a:ext cx="42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Part II:</a:t>
            </a:r>
          </a:p>
          <a:p>
            <a:pPr algn="ctr"/>
            <a:r>
              <a:rPr lang="en-US" sz="3200" dirty="0" smtClean="0"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The Voice of Your Heart</a:t>
            </a:r>
            <a:endParaRPr lang="en-US" sz="3200" dirty="0"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-18167"/>
            <a:ext cx="12148457" cy="85364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1" y="-24222"/>
            <a:ext cx="3451709" cy="6882222"/>
          </a:xfrm>
          <a:prstGeom prst="rect">
            <a:avLst/>
          </a:prstGeom>
          <a:solidFill>
            <a:schemeClr val="accent1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8505" y="250720"/>
            <a:ext cx="1420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Futura" panose="00000400000000000000" pitchFamily="2" charset="0"/>
              </a:rPr>
              <a:t>Stress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9210" y="2258499"/>
            <a:ext cx="32431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Disorder of 21</a:t>
            </a:r>
            <a:r>
              <a:rPr lang="en-US" sz="2400" baseline="3000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st</a:t>
            </a:r>
            <a:r>
              <a:rPr lang="en-US" sz="240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century</a:t>
            </a:r>
          </a:p>
          <a:p>
            <a:r>
              <a:rPr lang="en-US" sz="200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(50% affected in USA)</a:t>
            </a:r>
          </a:p>
          <a:p>
            <a:endParaRPr lang="en-US" sz="240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Impact on biorhythms</a:t>
            </a:r>
          </a:p>
          <a:p>
            <a:endParaRPr lang="en-US" sz="240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External events</a:t>
            </a:r>
          </a:p>
          <a:p>
            <a:endParaRPr lang="en-US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endParaRPr lang="en-US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1993" y="55045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0732" y="6541628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© stephanr66</a:t>
            </a:r>
          </a:p>
        </p:txBody>
      </p:sp>
    </p:spTree>
    <p:extLst>
      <p:ext uri="{BB962C8B-B14F-4D97-AF65-F5344CB8AC3E}">
        <p14:creationId xmlns:p14="http://schemas.microsoft.com/office/powerpoint/2010/main" val="109112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293" y="278403"/>
            <a:ext cx="138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2018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510"/>
            <a:ext cx="12192000" cy="812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4559609"/>
            <a:ext cx="12192001" cy="2125021"/>
          </a:xfrm>
          <a:prstGeom prst="rect">
            <a:avLst/>
          </a:prstGeom>
          <a:solidFill>
            <a:schemeClr val="accent1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65625" y="5434944"/>
            <a:ext cx="7763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“There is, of course, no way to quantify the scope of mental anguish caused by Trump’s campaign; these stories are entirely anecdotal.” </a:t>
            </a:r>
            <a:r>
              <a:rPr lang="en-US" sz="2000" dirty="0">
                <a:solidFill>
                  <a:prstClr val="white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– Survey Aug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99" y="4646403"/>
            <a:ext cx="2310134" cy="7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079" y="0"/>
            <a:ext cx="12171814" cy="685799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24001" y="1362518"/>
            <a:ext cx="9452837" cy="4783947"/>
            <a:chOff x="-490506" y="1362517"/>
            <a:chExt cx="10203735" cy="4783947"/>
          </a:xfrm>
        </p:grpSpPr>
        <p:sp>
          <p:nvSpPr>
            <p:cNvPr id="11" name="Rectangle 10"/>
            <p:cNvSpPr/>
            <p:nvPr/>
          </p:nvSpPr>
          <p:spPr>
            <a:xfrm>
              <a:off x="-490506" y="1362517"/>
              <a:ext cx="10203735" cy="478394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  Nokia health dataset</a:t>
              </a:r>
            </a:p>
            <a:p>
              <a:endParaRPr lang="en-US" sz="240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  11,600 users in London and San Francisco (age: 42,    : 44%)</a:t>
              </a:r>
            </a:p>
            <a:p>
              <a:endParaRPr lang="en-US" sz="240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  ~4M daily data reports over 365 days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240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  Steps, sleep duration, sleep time, heart rate (90% days)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327" y="3254190"/>
              <a:ext cx="338262" cy="338262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>
              <a:off x="5831598" y="3262174"/>
              <a:ext cx="4492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-444079" y="975773"/>
            <a:ext cx="569410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" y="329443"/>
            <a:ext cx="525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Measuring biorhythm changes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2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4" y="1140665"/>
            <a:ext cx="7585064" cy="521143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691707" y="1193525"/>
            <a:ext cx="0" cy="400516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479332" y="1198246"/>
            <a:ext cx="0" cy="395287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29" y="3862557"/>
            <a:ext cx="1400694" cy="1398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24" y="3796922"/>
            <a:ext cx="1399454" cy="1399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8093" y="612126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459985" y="6027760"/>
            <a:ext cx="1053680" cy="417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76367" y="612126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2017</a:t>
            </a:r>
          </a:p>
        </p:txBody>
      </p:sp>
      <p:sp>
        <p:nvSpPr>
          <p:cNvPr id="11" name="Right Bracket 10"/>
          <p:cNvSpPr/>
          <p:nvPr/>
        </p:nvSpPr>
        <p:spPr>
          <a:xfrm rot="5400000">
            <a:off x="6011552" y="3868897"/>
            <a:ext cx="138025" cy="4366705"/>
          </a:xfrm>
          <a:prstGeom prst="rightBracket">
            <a:avLst>
              <a:gd name="adj" fmla="val 6301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Right Bracket 11"/>
          <p:cNvSpPr/>
          <p:nvPr/>
        </p:nvSpPr>
        <p:spPr>
          <a:xfrm rot="5400000">
            <a:off x="9264771" y="5106113"/>
            <a:ext cx="138025" cy="1892273"/>
          </a:xfrm>
          <a:prstGeom prst="rightBracket">
            <a:avLst>
              <a:gd name="adj" fmla="val 6301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975773"/>
            <a:ext cx="525002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" y="329443"/>
            <a:ext cx="525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Number of sleep hours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04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60" y="1155917"/>
            <a:ext cx="7705475" cy="518347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658350" y="1205071"/>
            <a:ext cx="0" cy="396643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360332" y="5999300"/>
            <a:ext cx="1053680" cy="417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948" y="610856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2016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0031" y="612126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2017</a:t>
            </a:r>
          </a:p>
        </p:txBody>
      </p:sp>
      <p:sp>
        <p:nvSpPr>
          <p:cNvPr id="17" name="Right Bracket 16"/>
          <p:cNvSpPr/>
          <p:nvPr/>
        </p:nvSpPr>
        <p:spPr>
          <a:xfrm rot="5400000">
            <a:off x="6182961" y="3752580"/>
            <a:ext cx="138026" cy="4599341"/>
          </a:xfrm>
          <a:prstGeom prst="rightBracket">
            <a:avLst>
              <a:gd name="adj" fmla="val 6301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Right Bracket 17"/>
          <p:cNvSpPr/>
          <p:nvPr/>
        </p:nvSpPr>
        <p:spPr>
          <a:xfrm rot="5400000">
            <a:off x="9396685" y="5195636"/>
            <a:ext cx="138025" cy="1713227"/>
          </a:xfrm>
          <a:prstGeom prst="rightBracket">
            <a:avLst>
              <a:gd name="adj" fmla="val 6301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414012" y="3685327"/>
            <a:ext cx="1399454" cy="139945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975773"/>
            <a:ext cx="525002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" y="329443"/>
            <a:ext cx="525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Average heart rate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0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4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03688" y="4939204"/>
            <a:ext cx="215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latin typeface="Futura" panose="00000400000000000000" pitchFamily="2" charset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3253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51" y="-1371600"/>
            <a:ext cx="12404651" cy="9303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559" y="5264871"/>
            <a:ext cx="4317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Futura" panose="00000400000000000000" pitchFamily="2" charset="0"/>
              </a:rPr>
              <a:t>Periodicity</a:t>
            </a:r>
            <a:endParaRPr lang="en-US" sz="5400" dirty="0">
              <a:solidFill>
                <a:prstClr val="black">
                  <a:lumMod val="85000"/>
                  <a:lumOff val="15000"/>
                </a:prstClr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7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14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43062" y="5311344"/>
            <a:ext cx="4317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Synchronicity</a:t>
            </a:r>
          </a:p>
        </p:txBody>
      </p:sp>
    </p:spTree>
    <p:extLst>
      <p:ext uri="{BB962C8B-B14F-4D97-AF65-F5344CB8AC3E}">
        <p14:creationId xmlns:p14="http://schemas.microsoft.com/office/powerpoint/2010/main" val="217790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65" y="1804268"/>
            <a:ext cx="3735574" cy="367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8" y="1804269"/>
            <a:ext cx="3743677" cy="3675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39" y="1804268"/>
            <a:ext cx="3723485" cy="367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4952" y="329443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Event 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profiling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975773"/>
            <a:ext cx="4370146" cy="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0120604" y="1971871"/>
            <a:ext cx="1579984" cy="665584"/>
          </a:xfrm>
          <a:prstGeom prst="ellipse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6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36" y="1735014"/>
            <a:ext cx="4920135" cy="38326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2386" y="187569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Positive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4153" y="332935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Neutral</a:t>
            </a:r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54952" y="210423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Negative</a:t>
            </a:r>
          </a:p>
        </p:txBody>
      </p:sp>
      <p:cxnSp>
        <p:nvCxnSpPr>
          <p:cNvPr id="12" name="Straight Connector 11"/>
          <p:cNvCxnSpPr>
            <a:stCxn id="9" idx="2"/>
          </p:cNvCxnSpPr>
          <p:nvPr/>
        </p:nvCxnSpPr>
        <p:spPr>
          <a:xfrm>
            <a:off x="7762773" y="3698687"/>
            <a:ext cx="496135" cy="2754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2"/>
          </p:cNvCxnSpPr>
          <p:nvPr/>
        </p:nvCxnSpPr>
        <p:spPr>
          <a:xfrm flipH="1">
            <a:off x="9665677" y="2473569"/>
            <a:ext cx="624839" cy="257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2"/>
          </p:cNvCxnSpPr>
          <p:nvPr/>
        </p:nvCxnSpPr>
        <p:spPr>
          <a:xfrm>
            <a:off x="8473028" y="2245025"/>
            <a:ext cx="1028526" cy="668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6950" y="5567623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HRV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69361" y="34666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P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7" y="1875693"/>
            <a:ext cx="4981135" cy="364363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0" y="975773"/>
            <a:ext cx="618892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" y="329443"/>
            <a:ext cx="618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Heart rate variation on music exposure 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89061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Your Biorhythm on Music: Using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Smartwatches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to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Infer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Music Emotions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– to appear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2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13733" cy="7038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-1"/>
            <a:ext cx="3826933" cy="7038975"/>
          </a:xfrm>
          <a:prstGeom prst="rect">
            <a:avLst/>
          </a:prstGeom>
          <a:solidFill>
            <a:schemeClr val="accent1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451" y="562731"/>
            <a:ext cx="3136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Lifestyle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diseases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431" y="1676253"/>
            <a:ext cx="34671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r>
              <a:rPr lang="en-US" sz="2400" dirty="0"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80% deaths in Western World</a:t>
            </a:r>
          </a:p>
          <a:p>
            <a:endParaRPr lang="en-US" sz="2400" dirty="0"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r>
              <a:rPr lang="en-US" sz="2400" dirty="0"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300k premature deaths in EU by obesity </a:t>
            </a:r>
          </a:p>
          <a:p>
            <a:endParaRPr lang="en-US" sz="2400" dirty="0"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r>
              <a:rPr lang="en-US" sz="2400" dirty="0"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€70B spent in EU yearly</a:t>
            </a:r>
          </a:p>
          <a:p>
            <a:endParaRPr lang="en-US" sz="2400" dirty="0"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endParaRPr lang="en-US" sz="2400" dirty="0"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1993" y="55045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75" y="-779991"/>
            <a:ext cx="10934079" cy="8042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293" y="278403"/>
            <a:ext cx="138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2005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4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0468" y="613531"/>
            <a:ext cx="3968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Futura" panose="00000400000000000000" pitchFamily="2" charset="0"/>
              </a:rPr>
              <a:t>No large-scale data</a:t>
            </a:r>
            <a:endParaRPr lang="en-US" sz="4400" dirty="0">
              <a:solidFill>
                <a:schemeClr val="bg1"/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38135" y="2270749"/>
            <a:ext cx="6893055" cy="4587251"/>
            <a:chOff x="2570572" y="2270750"/>
            <a:chExt cx="6893055" cy="45872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572" y="2270750"/>
              <a:ext cx="6893055" cy="45872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59" y="6020240"/>
              <a:ext cx="1353893" cy="35857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0" y="1180648"/>
            <a:ext cx="5738135" cy="5677352"/>
          </a:xfrm>
          <a:prstGeom prst="rect">
            <a:avLst/>
          </a:prstGeom>
          <a:solidFill>
            <a:schemeClr val="accent1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Tesco</a:t>
            </a:r>
            <a:r>
              <a:rPr lang="en-US" sz="2400" dirty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, the largest food retailer in UK </a:t>
            </a:r>
            <a:r>
              <a:rPr lang="en-US" sz="2400" dirty="0" smtClean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30% of the market)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411 </a:t>
            </a:r>
            <a:r>
              <a:rPr lang="en-US" sz="2400" dirty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stores in greater London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1.6B </a:t>
            </a:r>
            <a:r>
              <a:rPr lang="en-US" sz="2400" dirty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products purchased by 1.6M customers in 2015 (zip code</a:t>
            </a:r>
            <a:r>
              <a:rPr lang="en-US" sz="2400" dirty="0" smtClean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77k unique products</a:t>
            </a:r>
            <a:endParaRPr lang="en-US" sz="2400" dirty="0">
              <a:solidFill>
                <a:schemeClr val="tx1"/>
              </a:solidFill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Nutritional </a:t>
            </a:r>
            <a:r>
              <a:rPr lang="en-US" sz="2400" dirty="0">
                <a:solidFill>
                  <a:schemeClr val="tx1"/>
                </a:solidFill>
                <a:latin typeface="Nirmala UI Semilight" panose="020B0402040204020203" pitchFamily="34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info and ingredients</a:t>
            </a:r>
          </a:p>
          <a:p>
            <a:endParaRPr lang="en-US" sz="2400" dirty="0">
              <a:solidFill>
                <a:schemeClr val="tx1"/>
              </a:solidFill>
              <a:latin typeface="Nirmala UI Semilight" panose="020B0402040204020203" pitchFamily="34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9442"/>
            <a:ext cx="391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Food purchase 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data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75773"/>
            <a:ext cx="3910196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51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62" y="329442"/>
            <a:ext cx="10537761" cy="70251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29442"/>
            <a:ext cx="367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Penetration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75773"/>
            <a:ext cx="367275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37133" y="4630793"/>
            <a:ext cx="1638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LSOA </a:t>
            </a:r>
          </a:p>
          <a:p>
            <a:pPr algn="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MSOA</a:t>
            </a:r>
          </a:p>
          <a:p>
            <a:pPr algn="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Ward</a:t>
            </a:r>
          </a:p>
          <a:p>
            <a:pPr algn="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Borough</a:t>
            </a:r>
          </a:p>
        </p:txBody>
      </p:sp>
    </p:spTree>
    <p:extLst>
      <p:ext uri="{BB962C8B-B14F-4D97-AF65-F5344CB8AC3E}">
        <p14:creationId xmlns:p14="http://schemas.microsoft.com/office/powerpoint/2010/main" val="10959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96" y="4251179"/>
            <a:ext cx="2285714" cy="22857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90" y="334898"/>
            <a:ext cx="2285714" cy="2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2" y="4267058"/>
            <a:ext cx="2285714" cy="22857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449" y="332009"/>
            <a:ext cx="502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The “average” food product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75773"/>
            <a:ext cx="51054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/>
          <p:cNvSpPr/>
          <p:nvPr/>
        </p:nvSpPr>
        <p:spPr>
          <a:xfrm>
            <a:off x="3022122" y="2553113"/>
            <a:ext cx="6945984" cy="2294468"/>
          </a:xfrm>
          <a:prstGeom prst="parallelogram">
            <a:avLst>
              <a:gd name="adj" fmla="val 946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6" y="4640788"/>
            <a:ext cx="948266" cy="948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1" y="3934437"/>
            <a:ext cx="854990" cy="8549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333" y="31620"/>
            <a:ext cx="922724" cy="922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32959" y="484758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MSOA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18" y="869822"/>
            <a:ext cx="850413" cy="8504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9" y="4133206"/>
            <a:ext cx="981715" cy="9817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771" y="4783668"/>
            <a:ext cx="739673" cy="7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9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46 L 0.2073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34414 -0.248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1" y="-12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34153 -0.05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-27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0.19883 -0.189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949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0.17083 0.2736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136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30586 0.353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99" y="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3175" y="0"/>
            <a:ext cx="18255175" cy="121701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8116" y="1534944"/>
            <a:ext cx="7849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Dataset coming soon:</a:t>
            </a:r>
          </a:p>
          <a:p>
            <a:r>
              <a:rPr lang="en-US" sz="3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“Large-scale </a:t>
            </a:r>
            <a:r>
              <a:rPr lang="en-US" sz="3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and high-resolution analysis of </a:t>
            </a:r>
            <a:r>
              <a:rPr lang="en-US" sz="3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food purchases </a:t>
            </a:r>
            <a:r>
              <a:rPr lang="en-US" sz="3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and health </a:t>
            </a:r>
            <a:r>
              <a:rPr lang="en-US" sz="3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outcomes”</a:t>
            </a:r>
            <a:endParaRPr lang="en-US" sz="3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95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0" y="975773"/>
            <a:ext cx="669713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085" y="329442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Nutrients consumption vs. WHO guidelines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3019"/>
            <a:ext cx="9144000" cy="46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endCxn id="18" idx="2"/>
          </p:cNvCxnSpPr>
          <p:nvPr/>
        </p:nvCxnSpPr>
        <p:spPr>
          <a:xfrm flipV="1">
            <a:off x="0" y="975774"/>
            <a:ext cx="5316046" cy="5116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34952" y="329443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Consumption in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7" y="1943036"/>
            <a:ext cx="5742168" cy="44416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95" y="1943036"/>
            <a:ext cx="5742168" cy="4441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215" y="1265928"/>
            <a:ext cx="47029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Nirmala UI" panose="020B0502040204020203" pitchFamily="34" charset="0"/>
              </a:rPr>
              <a:t>Fat</a:t>
            </a:r>
          </a:p>
          <a:p>
            <a:pPr algn="ctr"/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Nirmala UI" panose="020B0502040204020203" pitchFamily="34" charset="0"/>
              </a:rPr>
              <a:t>(departure from recommended levels)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67097" y="1265928"/>
            <a:ext cx="39775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Nirmala UI" panose="020B0502040204020203" pitchFamily="34" charset="0"/>
              </a:rPr>
              <a:t>Sugar</a:t>
            </a:r>
          </a:p>
          <a:p>
            <a:pPr algn="ctr"/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  <a:cs typeface="Nirmala UI" panose="020B0502040204020203" pitchFamily="34" charset="0"/>
              </a:rPr>
              <a:t>(departure from recommended levels)</a:t>
            </a:r>
          </a:p>
        </p:txBody>
      </p:sp>
    </p:spTree>
    <p:extLst>
      <p:ext uri="{BB962C8B-B14F-4D97-AF65-F5344CB8AC3E}">
        <p14:creationId xmlns:p14="http://schemas.microsoft.com/office/powerpoint/2010/main" val="2410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endCxn id="18" idx="2"/>
          </p:cNvCxnSpPr>
          <p:nvPr/>
        </p:nvCxnSpPr>
        <p:spPr>
          <a:xfrm>
            <a:off x="0" y="975773"/>
            <a:ext cx="5316046" cy="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34952" y="329443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Consumption in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530" y="1308133"/>
            <a:ext cx="267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Nirmala UI" panose="020B0502040204020203" pitchFamily="34" charset="0"/>
              </a:rPr>
              <a:t>Fibers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Nirmala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31409" y="1265929"/>
            <a:ext cx="363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Nirmala UI" panose="020B0502040204020203" pitchFamily="34" charset="0"/>
              </a:rPr>
              <a:t>Nutrient diversity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  <a:cs typeface="Nirmala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92" y="1975132"/>
            <a:ext cx="5677008" cy="4391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65" y="1918862"/>
            <a:ext cx="5677008" cy="4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7113" y="329443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Prescription data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75773"/>
            <a:ext cx="4246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8000" y="1727200"/>
            <a:ext cx="9144000" cy="3219821"/>
          </a:xfrm>
          <a:prstGeom prst="rect">
            <a:avLst/>
          </a:prstGeom>
          <a:solidFill>
            <a:schemeClr val="accent1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  NHS dataset on GP medicine prescriptions</a:t>
            </a:r>
          </a:p>
          <a:p>
            <a:endParaRPr lang="en-US" sz="28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  1,174 practices in Greater London</a:t>
            </a:r>
          </a:p>
          <a:p>
            <a:endParaRPr lang="en-US" sz="28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irmala UI Semilight" panose="020B0402040204020203" pitchFamily="34" charset="0"/>
              </a:rPr>
              <a:t>  1.1B prescriptions in 2016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8646" y="-44927"/>
            <a:ext cx="10354391" cy="69029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97273" y="-222285"/>
            <a:ext cx="3005666" cy="71443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064" y="-44927"/>
            <a:ext cx="10425089" cy="70028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7637" y="1077994"/>
            <a:ext cx="8554345" cy="30056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2182" y="211667"/>
            <a:ext cx="367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Hypertension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1977" y="211668"/>
            <a:ext cx="4113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utura" panose="00000400000000000000" pitchFamily="2" charset="0"/>
              </a:rPr>
              <a:t>Diabetes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51664" y="220135"/>
            <a:ext cx="414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Cholesterol</a:t>
            </a:r>
          </a:p>
        </p:txBody>
      </p:sp>
    </p:spTree>
    <p:extLst>
      <p:ext uri="{BB962C8B-B14F-4D97-AF65-F5344CB8AC3E}">
        <p14:creationId xmlns:p14="http://schemas.microsoft.com/office/powerpoint/2010/main" val="2255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75" y="0"/>
            <a:ext cx="11465049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293" y="278403"/>
            <a:ext cx="138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2019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17113" y="329443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Matching food and prescriptions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75773"/>
            <a:ext cx="635846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/>
          <p:cNvSpPr/>
          <p:nvPr/>
        </p:nvSpPr>
        <p:spPr>
          <a:xfrm>
            <a:off x="3424233" y="2921001"/>
            <a:ext cx="5638804" cy="1862667"/>
          </a:xfrm>
          <a:prstGeom prst="parallelogram">
            <a:avLst>
              <a:gd name="adj" fmla="val 946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30" y="3547389"/>
            <a:ext cx="948266" cy="948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96" y="3052449"/>
            <a:ext cx="854990" cy="8549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842" y="3577526"/>
            <a:ext cx="922724" cy="9227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84" y="1736529"/>
            <a:ext cx="1315921" cy="13159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117" y="1012844"/>
            <a:ext cx="1315921" cy="1315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77" y="5076844"/>
            <a:ext cx="1315921" cy="1315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92" y="5024408"/>
            <a:ext cx="1093919" cy="10939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21" y="1247098"/>
            <a:ext cx="1433163" cy="14331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29" y="1915834"/>
            <a:ext cx="727418" cy="727418"/>
          </a:xfrm>
          <a:prstGeom prst="rect">
            <a:avLst/>
          </a:prstGeom>
        </p:spPr>
      </p:pic>
      <p:sp>
        <p:nvSpPr>
          <p:cNvPr id="19" name="Arc 18"/>
          <p:cNvSpPr/>
          <p:nvPr/>
        </p:nvSpPr>
        <p:spPr>
          <a:xfrm>
            <a:off x="2497667" y="2605512"/>
            <a:ext cx="2746137" cy="972014"/>
          </a:xfrm>
          <a:prstGeom prst="arc">
            <a:avLst>
              <a:gd name="adj1" fmla="val 16200000"/>
              <a:gd name="adj2" fmla="val 21145983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2491891" flipV="1">
            <a:off x="7545892" y="2140735"/>
            <a:ext cx="1370818" cy="2314265"/>
          </a:xfrm>
          <a:prstGeom prst="arc">
            <a:avLst>
              <a:gd name="adj1" fmla="val 16200000"/>
              <a:gd name="adj2" fmla="val 21145983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 rot="12491891">
            <a:off x="7166386" y="4812061"/>
            <a:ext cx="2746137" cy="972014"/>
          </a:xfrm>
          <a:prstGeom prst="arc">
            <a:avLst>
              <a:gd name="adj1" fmla="val 16200000"/>
              <a:gd name="adj2" fmla="val 21145983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04356" y="474558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MSOA</a:t>
            </a:r>
          </a:p>
        </p:txBody>
      </p:sp>
    </p:spTree>
    <p:extLst>
      <p:ext uri="{BB962C8B-B14F-4D97-AF65-F5344CB8AC3E}">
        <p14:creationId xmlns:p14="http://schemas.microsoft.com/office/powerpoint/2010/main" val="29899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0" y="975773"/>
            <a:ext cx="596470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121386" y="329442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Food consumption vs. diseases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57" y="1175562"/>
            <a:ext cx="6423415" cy="56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45" y="1224798"/>
            <a:ext cx="6253056" cy="547142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975773"/>
            <a:ext cx="596470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21386" y="329442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Food consumption vs. diseases</a:t>
            </a:r>
          </a:p>
        </p:txBody>
      </p:sp>
    </p:spTree>
    <p:extLst>
      <p:ext uri="{BB962C8B-B14F-4D97-AF65-F5344CB8AC3E}">
        <p14:creationId xmlns:p14="http://schemas.microsoft.com/office/powerpoint/2010/main" val="2270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8" y="1041918"/>
            <a:ext cx="6432842" cy="562873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975773"/>
            <a:ext cx="596470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21386" y="329442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Food consumption vs. diseases</a:t>
            </a:r>
          </a:p>
        </p:txBody>
      </p:sp>
    </p:spTree>
    <p:extLst>
      <p:ext uri="{BB962C8B-B14F-4D97-AF65-F5344CB8AC3E}">
        <p14:creationId xmlns:p14="http://schemas.microsoft.com/office/powerpoint/2010/main" val="24080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25" y="1692686"/>
            <a:ext cx="1996696" cy="1691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124" y="1683440"/>
            <a:ext cx="2061403" cy="1700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762" y="1723011"/>
            <a:ext cx="2033671" cy="1654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425" y="4180386"/>
            <a:ext cx="1987452" cy="1673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712" y="4189633"/>
            <a:ext cx="1987452" cy="1663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999" y="4180386"/>
            <a:ext cx="1959720" cy="16731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552" y="1738904"/>
            <a:ext cx="2015185" cy="164542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975773"/>
            <a:ext cx="596470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121386" y="329442"/>
            <a:ext cx="61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Food consumption vs. 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diabetes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7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34" y="1214966"/>
            <a:ext cx="6451598" cy="53763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75773"/>
            <a:ext cx="4275276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4744" y="329442"/>
            <a:ext cx="412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Diabetes: 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Diversity+ 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Energy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3445" y="5837613"/>
            <a:ext cx="171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R</a:t>
            </a:r>
            <a:r>
              <a:rPr lang="en-US" sz="36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2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 = 0.59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9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486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5476" y="6062027"/>
            <a:ext cx="412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" panose="00000400000000000000" pitchFamily="2" charset="0"/>
              </a:rPr>
              <a:t>g</a:t>
            </a:r>
            <a:r>
              <a:rPr lang="en-US" sz="3600" dirty="0" smtClean="0">
                <a:solidFill>
                  <a:schemeClr val="bg1"/>
                </a:solidFill>
                <a:latin typeface="Futura" panose="00000400000000000000" pitchFamily="2" charset="0"/>
              </a:rPr>
              <a:t>oodcitylife.org/food</a:t>
            </a:r>
            <a:endParaRPr lang="en-US" sz="3600" dirty="0">
              <a:solidFill>
                <a:schemeClr val="bg1"/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alucca\Desktop\15393515933_844b2a3508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64646"/>
            <a:ext cx="12192001" cy="812480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238563" y="2885870"/>
            <a:ext cx="58977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Part III: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utura Std Medium" panose="020B0502020204020303" pitchFamily="34" charset="0"/>
                <a:ea typeface="Futura Medium" charset="0"/>
                <a:cs typeface="Futura Medium" charset="0"/>
              </a:rPr>
              <a:t>The Science of Social Interactions</a:t>
            </a:r>
            <a:endParaRPr lang="en-US" sz="3200" dirty="0">
              <a:solidFill>
                <a:schemeClr val="bg1"/>
              </a:solidFill>
              <a:latin typeface="Futura Std Medium" panose="020B0502020204020303" pitchFamily="34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18297">
            <a:off x="319547" y="1730714"/>
            <a:ext cx="6584343" cy="670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8994" y="329442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Understanding social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communication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75773"/>
            <a:ext cx="6663766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687303" y="140677"/>
            <a:ext cx="4895097" cy="4047133"/>
            <a:chOff x="5163302" y="140676"/>
            <a:chExt cx="4895097" cy="4047133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3260921842"/>
                </p:ext>
              </p:extLst>
            </p:nvPr>
          </p:nvGraphicFramePr>
          <p:xfrm>
            <a:off x="5163302" y="140676"/>
            <a:ext cx="4895097" cy="4047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7123428" y="510655"/>
              <a:ext cx="10166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True</a:t>
              </a:r>
            </a:p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Nature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4962" y="1651907"/>
              <a:ext cx="15135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Pragmatics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0265" y="2050285"/>
              <a:ext cx="14029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Semantics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88877" y="2477574"/>
              <a:ext cx="28857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Sentiment &amp; Emotions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963" y="2872354"/>
              <a:ext cx="1085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Polarity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835" y="3303241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Strength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89576" y="3726932"/>
              <a:ext cx="12843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Structure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048000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Nature of Social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Structures – Springer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Encyclopedia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cxnSp>
        <p:nvCxnSpPr>
          <p:cNvPr id="16" name="Straight Arrow Connector 15"/>
          <p:cNvCxnSpPr>
            <a:stCxn id="7" idx="2"/>
          </p:cNvCxnSpPr>
          <p:nvPr/>
        </p:nvCxnSpPr>
        <p:spPr>
          <a:xfrm flipH="1">
            <a:off x="7200314" y="4187810"/>
            <a:ext cx="1934536" cy="140409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 rot="18116287">
            <a:off x="5539054" y="1850802"/>
            <a:ext cx="3647353" cy="61022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ucca\Desktop\book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328074" cy="6914271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/>
        </p:nvCxnSpPr>
        <p:spPr>
          <a:xfrm>
            <a:off x="6088966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00994" y="4993524"/>
            <a:ext cx="448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utura" panose="00000400000000000000" pitchFamily="2" charset="0"/>
              </a:rPr>
              <a:t>Definition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9430" y="626991"/>
            <a:ext cx="9052559" cy="61729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62909" y="5015917"/>
            <a:ext cx="456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utura" panose="00000400000000000000" pitchFamily="2" charset="0"/>
              </a:rPr>
              <a:t>Operationalization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99096" y="6019853"/>
            <a:ext cx="448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utura" panose="00000400000000000000" pitchFamily="2" charset="0"/>
              </a:rPr>
              <a:t>Computational social science</a:t>
            </a:r>
          </a:p>
        </p:txBody>
      </p:sp>
      <p:sp>
        <p:nvSpPr>
          <p:cNvPr id="2" name="Right Brace 1"/>
          <p:cNvSpPr/>
          <p:nvPr/>
        </p:nvSpPr>
        <p:spPr>
          <a:xfrm rot="5400000">
            <a:off x="5968905" y="3393347"/>
            <a:ext cx="337570" cy="4785798"/>
          </a:xfrm>
          <a:prstGeom prst="rightBrace">
            <a:avLst>
              <a:gd name="adj1" fmla="val 39516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7293" y="278403"/>
            <a:ext cx="138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2010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05" y="393895"/>
            <a:ext cx="4362683" cy="60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4952" y="329443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Operationalizing tie strength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75773"/>
            <a:ext cx="632108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916941" y="1622105"/>
            <a:ext cx="4895097" cy="4047133"/>
            <a:chOff x="5163302" y="140676"/>
            <a:chExt cx="4895097" cy="4047133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1592421954"/>
                </p:ext>
              </p:extLst>
            </p:nvPr>
          </p:nvGraphicFramePr>
          <p:xfrm>
            <a:off x="5163302" y="140676"/>
            <a:ext cx="4895097" cy="4047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7123428" y="510655"/>
              <a:ext cx="10166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True</a:t>
              </a:r>
            </a:p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Nature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4962" y="1651907"/>
              <a:ext cx="15135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Pragmatics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0265" y="2050285"/>
              <a:ext cx="14029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Semantics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88877" y="2477574"/>
              <a:ext cx="28857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Sentiment &amp; Emotions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963" y="2872354"/>
              <a:ext cx="1085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Polarity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835" y="3303241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Strength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89576" y="3726932"/>
              <a:ext cx="12843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Structure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 rot="10800000">
            <a:off x="7543294" y="4695001"/>
            <a:ext cx="2212340" cy="61022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2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ucca\Desktop\gilber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2984" y="1835332"/>
            <a:ext cx="4053555" cy="37139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234952" y="329443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Operationalizing tie strength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75773"/>
            <a:ext cx="632108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48000" y="6548048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Predicting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Tie Strength with Social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Media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–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ICWSM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7530" y="1422049"/>
            <a:ext cx="5033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Granovetter’s</a:t>
            </a:r>
            <a:r>
              <a:rPr lang="en-US" sz="2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theory</a:t>
            </a:r>
            <a:endParaRPr lang="en-US" sz="2000" b="1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52816" y="1404914"/>
            <a:ext cx="5033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Strength from social conversations</a:t>
            </a:r>
            <a:endParaRPr lang="en-US" sz="2000" b="1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5688037" y="3488788"/>
            <a:ext cx="633046" cy="4642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96654" y="3157212"/>
            <a:ext cx="3857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Strength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of a tie is a combination of amount of time, emotional intensity,  intimacy, and reciprocal services which characterize a tie</a:t>
            </a: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65235" y="3464395"/>
            <a:ext cx="1565910" cy="293633"/>
          </a:xfrm>
          <a:prstGeom prst="rect">
            <a:avLst/>
          </a:prstGeom>
          <a:solidFill>
            <a:srgbClr val="92D05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9727" y="3464395"/>
            <a:ext cx="2017392" cy="293633"/>
          </a:xfrm>
          <a:prstGeom prst="rect">
            <a:avLst/>
          </a:prstGeom>
          <a:solidFill>
            <a:srgbClr val="92D05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65236" y="3784516"/>
            <a:ext cx="902969" cy="293633"/>
          </a:xfrm>
          <a:prstGeom prst="rect">
            <a:avLst/>
          </a:prstGeom>
          <a:solidFill>
            <a:srgbClr val="92D05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25181" y="3784516"/>
            <a:ext cx="1823309" cy="293633"/>
          </a:xfrm>
          <a:prstGeom prst="rect">
            <a:avLst/>
          </a:prstGeom>
          <a:solidFill>
            <a:srgbClr val="92D05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2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5" grpId="0" animBg="1"/>
      <p:bldP spid="2" grpId="0"/>
      <p:bldP spid="12" grpId="0" animBg="1"/>
      <p:bldP spid="13" grpId="0" animBg="1"/>
      <p:bldP spid="14" grpId="0" animBg="1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5472" y="329443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Operationalizing pragmatics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75773"/>
            <a:ext cx="632108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916941" y="1622105"/>
            <a:ext cx="4895097" cy="4047133"/>
            <a:chOff x="5163302" y="140676"/>
            <a:chExt cx="4895097" cy="4047133"/>
          </a:xfrm>
        </p:grpSpPr>
        <p:graphicFrame>
          <p:nvGraphicFramePr>
            <p:cNvPr id="6" name="Diagram 5"/>
            <p:cNvGraphicFramePr/>
            <p:nvPr>
              <p:extLst/>
            </p:nvPr>
          </p:nvGraphicFramePr>
          <p:xfrm>
            <a:off x="5163302" y="140676"/>
            <a:ext cx="4895097" cy="4047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7123428" y="510655"/>
              <a:ext cx="10166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True</a:t>
              </a:r>
            </a:p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Nature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4962" y="1651907"/>
              <a:ext cx="15135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Pragmatics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0265" y="2050285"/>
              <a:ext cx="14029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Semantics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88877" y="2477574"/>
              <a:ext cx="28857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Sentiment &amp; Emotions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963" y="2872354"/>
              <a:ext cx="1085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Polarity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835" y="3303241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Strength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89576" y="3726932"/>
              <a:ext cx="12843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Structure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 rot="10800000">
            <a:off x="6604181" y="3043667"/>
            <a:ext cx="2212340" cy="61022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0286" y="5604176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" panose="00000400000000000000" pitchFamily="2" charset="0"/>
              </a:rPr>
              <a:t>Communicative acts</a:t>
            </a:r>
          </a:p>
        </p:txBody>
      </p:sp>
    </p:spTree>
    <p:extLst>
      <p:ext uri="{BB962C8B-B14F-4D97-AF65-F5344CB8AC3E}">
        <p14:creationId xmlns:p14="http://schemas.microsoft.com/office/powerpoint/2010/main" val="56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1240" y="329443"/>
            <a:ext cx="358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Resource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exchange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75773"/>
            <a:ext cx="502162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3323490" y="2703161"/>
            <a:ext cx="1551855" cy="1903145"/>
            <a:chOff x="2482417" y="2471611"/>
            <a:chExt cx="1551855" cy="1903145"/>
          </a:xfrm>
        </p:grpSpPr>
        <p:pic>
          <p:nvPicPr>
            <p:cNvPr id="7" name="Picture 3" descr="C:\Users\alucca\Desktop\Heart-Icon-Png-Transparent-0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82417" y="2981434"/>
              <a:ext cx="481260" cy="446708"/>
            </a:xfrm>
            <a:prstGeom prst="rect">
              <a:avLst/>
            </a:prstGeom>
            <a:noFill/>
          </p:spPr>
        </p:pic>
        <p:pic>
          <p:nvPicPr>
            <p:cNvPr id="8" name="Picture 7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53012" y="2981434"/>
              <a:ext cx="481260" cy="446708"/>
            </a:xfrm>
            <a:prstGeom prst="rect">
              <a:avLst/>
            </a:prstGeom>
            <a:no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992" y="2471611"/>
              <a:ext cx="510667" cy="474004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616316" y="4025571"/>
              <a:ext cx="349185" cy="34918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headEnd type="triangl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611759" y="4013764"/>
              <a:ext cx="349185" cy="34918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headEnd type="triangl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cxnSp>
          <p:nvCxnSpPr>
            <p:cNvPr id="14" name="Curved Connector 13"/>
            <p:cNvCxnSpPr>
              <a:stCxn id="13" idx="0"/>
              <a:endCxn id="12" idx="0"/>
            </p:cNvCxnSpPr>
            <p:nvPr/>
          </p:nvCxnSpPr>
          <p:spPr>
            <a:xfrm rot="16200000" flipH="1">
              <a:off x="3282726" y="3517389"/>
              <a:ext cx="11807" cy="1004557"/>
            </a:xfrm>
            <a:prstGeom prst="curvedConnector3">
              <a:avLst>
                <a:gd name="adj1" fmla="val -4378648"/>
              </a:avLst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2978957" y="654059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Reading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 Source Code of Social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Ties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–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WebSci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2669" y="1745224"/>
            <a:ext cx="5033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Blau’s</a:t>
            </a:r>
            <a:r>
              <a:rPr lang="en-US" sz="2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Social exchange theory</a:t>
            </a:r>
            <a:endParaRPr lang="en-US" sz="2000" b="1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4" name="Picture 33" descr="C:\Users\alucca\Desktop\51seHp664ZL._SX331_BO1,204,203,200_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2537275"/>
            <a:ext cx="1538531" cy="2305487"/>
          </a:xfrm>
          <a:prstGeom prst="rect">
            <a:avLst/>
          </a:prstGeom>
          <a:noFill/>
        </p:spPr>
      </p:pic>
      <p:sp>
        <p:nvSpPr>
          <p:cNvPr id="16" name="Rounded Rectangular Callout 15"/>
          <p:cNvSpPr/>
          <p:nvPr/>
        </p:nvSpPr>
        <p:spPr>
          <a:xfrm>
            <a:off x="8025267" y="2074081"/>
            <a:ext cx="1620723" cy="428430"/>
          </a:xfrm>
          <a:prstGeom prst="wedgeRoundRectCallout">
            <a:avLst>
              <a:gd name="adj1" fmla="val -45002"/>
              <a:gd name="adj2" fmla="val 71911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79" y="2987460"/>
            <a:ext cx="975569" cy="9755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79" y="2977489"/>
            <a:ext cx="975569" cy="975569"/>
          </a:xfrm>
          <a:prstGeom prst="rect">
            <a:avLst/>
          </a:prstGeom>
        </p:spPr>
      </p:pic>
      <p:pic>
        <p:nvPicPr>
          <p:cNvPr id="19" name="Picture 3" descr="C:\Users\alucca\Desktop\Heart-Icon-Png-Transparent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616" y="2125404"/>
            <a:ext cx="336021" cy="311897"/>
          </a:xfrm>
          <a:prstGeom prst="rect">
            <a:avLst/>
          </a:prstGeom>
          <a:noFill/>
        </p:spPr>
      </p:pic>
      <p:sp>
        <p:nvSpPr>
          <p:cNvPr id="20" name="Rounded Rectangular Callout 19"/>
          <p:cNvSpPr/>
          <p:nvPr/>
        </p:nvSpPr>
        <p:spPr>
          <a:xfrm>
            <a:off x="8644524" y="2615122"/>
            <a:ext cx="1631953" cy="432781"/>
          </a:xfrm>
          <a:prstGeom prst="wedgeRoundRectCallout">
            <a:avLst>
              <a:gd name="adj1" fmla="val 45688"/>
              <a:gd name="adj2" fmla="val 72705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1" name="Picture 3" descr="C:\Users\alucca\Desktop\Heart-Icon-Png-Transparent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66099" y="2675563"/>
            <a:ext cx="336021" cy="311897"/>
          </a:xfrm>
          <a:prstGeom prst="rect">
            <a:avLst/>
          </a:prstGeom>
          <a:noFill/>
        </p:spPr>
      </p:pic>
      <p:sp>
        <p:nvSpPr>
          <p:cNvPr id="22" name="Rounded Rectangular Callout 21"/>
          <p:cNvSpPr/>
          <p:nvPr/>
        </p:nvSpPr>
        <p:spPr>
          <a:xfrm>
            <a:off x="8037377" y="3160012"/>
            <a:ext cx="1620723" cy="428430"/>
          </a:xfrm>
          <a:prstGeom prst="wedgeRoundRectCallout">
            <a:avLst>
              <a:gd name="adj1" fmla="val -45002"/>
              <a:gd name="adj2" fmla="val 71911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3" name="Picture 3" descr="C:\Users\alucca\Desktop\Heart-Icon-Png-Transparent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99156" y="3207213"/>
            <a:ext cx="336021" cy="311897"/>
          </a:xfrm>
          <a:prstGeom prst="rect">
            <a:avLst/>
          </a:prstGeom>
          <a:noFill/>
        </p:spPr>
      </p:pic>
      <p:sp>
        <p:nvSpPr>
          <p:cNvPr id="24" name="Rounded Rectangular Callout 23"/>
          <p:cNvSpPr/>
          <p:nvPr/>
        </p:nvSpPr>
        <p:spPr>
          <a:xfrm>
            <a:off x="8686913" y="3690875"/>
            <a:ext cx="1631953" cy="432781"/>
          </a:xfrm>
          <a:prstGeom prst="wedgeRoundRectCallout">
            <a:avLst>
              <a:gd name="adj1" fmla="val 45688"/>
              <a:gd name="adj2" fmla="val 72705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8037376" y="4235769"/>
            <a:ext cx="1620723" cy="428430"/>
          </a:xfrm>
          <a:prstGeom prst="wedgeRoundRectCallout">
            <a:avLst>
              <a:gd name="adj1" fmla="val -45002"/>
              <a:gd name="adj2" fmla="val 71911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6" name="Picture 25" descr="C:\Users\alucca\Desktop\book_st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9725" y="4294035"/>
            <a:ext cx="336021" cy="311897"/>
          </a:xfrm>
          <a:prstGeom prst="rect">
            <a:avLst/>
          </a:prstGeom>
          <a:noFill/>
        </p:spPr>
      </p:pic>
      <p:pic>
        <p:nvPicPr>
          <p:cNvPr id="27" name="Picture 26" descr="C:\Users\alucca\Desktop\book_st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9299" y="3775776"/>
            <a:ext cx="336021" cy="311897"/>
          </a:xfrm>
          <a:prstGeom prst="rect">
            <a:avLst/>
          </a:prstGeom>
          <a:noFill/>
        </p:spPr>
      </p:pic>
      <p:sp>
        <p:nvSpPr>
          <p:cNvPr id="30" name="Circular Arrow 29"/>
          <p:cNvSpPr/>
          <p:nvPr/>
        </p:nvSpPr>
        <p:spPr>
          <a:xfrm rot="16200000" flipH="1">
            <a:off x="7622684" y="2268406"/>
            <a:ext cx="476399" cy="619853"/>
          </a:xfrm>
          <a:prstGeom prst="circularArrow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ular Arrow 30"/>
          <p:cNvSpPr/>
          <p:nvPr/>
        </p:nvSpPr>
        <p:spPr>
          <a:xfrm rot="16200000" flipH="1" flipV="1">
            <a:off x="9403806" y="2466906"/>
            <a:ext cx="1878160" cy="2444959"/>
          </a:xfrm>
          <a:prstGeom prst="circularArrow">
            <a:avLst>
              <a:gd name="adj1" fmla="val 3465"/>
              <a:gd name="adj2" fmla="val 1141283"/>
              <a:gd name="adj3" fmla="val 20411358"/>
              <a:gd name="adj4" fmla="val 10872080"/>
              <a:gd name="adj5" fmla="val 783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4" grpId="0" animBg="1"/>
      <p:bldP spid="25" grpId="0" animBg="1"/>
      <p:bldP spid="30" grpId="0" animBg="1"/>
      <p:bldP spid="3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ucca.Y\Università\Projects\lajello\lajello_bogdan\svn\article\paper\split\grap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5689" y="1372491"/>
            <a:ext cx="6621508" cy="495116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41240" y="329443"/>
            <a:ext cx="358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Resource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exchange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75773"/>
            <a:ext cx="502162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05880" y="4450082"/>
            <a:ext cx="233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Status-giving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1240" y="4632760"/>
            <a:ext cx="233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Knowledge exchange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3285" y="1141658"/>
            <a:ext cx="233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Social support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23469" y="2106780"/>
            <a:ext cx="4391718" cy="3754900"/>
            <a:chOff x="205410" y="1862335"/>
            <a:chExt cx="4391718" cy="3754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317" y="1992257"/>
              <a:ext cx="1521212" cy="1521212"/>
            </a:xfrm>
            <a:prstGeom prst="rect">
              <a:avLst/>
            </a:prstGeom>
          </p:spPr>
        </p:pic>
        <p:pic>
          <p:nvPicPr>
            <p:cNvPr id="6" name="Picture 5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8999" y="5029771"/>
              <a:ext cx="523961" cy="486344"/>
            </a:xfrm>
            <a:prstGeom prst="rect">
              <a:avLst/>
            </a:prstGeom>
            <a:noFill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88" y="4096023"/>
              <a:ext cx="1521212" cy="15212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989" y="1862335"/>
              <a:ext cx="1521212" cy="1521212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 flipV="1">
              <a:off x="2138217" y="4878277"/>
              <a:ext cx="647143" cy="3270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989" y="4079595"/>
              <a:ext cx="1521212" cy="1521212"/>
            </a:xfrm>
            <a:prstGeom prst="rect">
              <a:avLst/>
            </a:prstGeom>
          </p:spPr>
        </p:pic>
        <p:pic>
          <p:nvPicPr>
            <p:cNvPr id="11" name="Picture 10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49003" y="5114463"/>
              <a:ext cx="523961" cy="486344"/>
            </a:xfrm>
            <a:prstGeom prst="rect">
              <a:avLst/>
            </a:prstGeom>
            <a:noFill/>
          </p:spPr>
        </p:pic>
        <p:pic>
          <p:nvPicPr>
            <p:cNvPr id="12" name="Picture 11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410" y="3016078"/>
              <a:ext cx="523961" cy="486344"/>
            </a:xfrm>
            <a:prstGeom prst="rect">
              <a:avLst/>
            </a:prstGeom>
            <a:noFill/>
          </p:spPr>
        </p:pic>
        <p:pic>
          <p:nvPicPr>
            <p:cNvPr id="13" name="Picture 12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9907" y="2809567"/>
              <a:ext cx="523961" cy="486344"/>
            </a:xfrm>
            <a:prstGeom prst="rect">
              <a:avLst/>
            </a:prstGeom>
            <a:noFill/>
          </p:spPr>
        </p:pic>
        <p:pic>
          <p:nvPicPr>
            <p:cNvPr id="14" name="Picture 13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0810" y="2912823"/>
              <a:ext cx="523961" cy="486344"/>
            </a:xfrm>
            <a:prstGeom prst="rect">
              <a:avLst/>
            </a:prstGeom>
            <a:noFill/>
          </p:spPr>
        </p:pic>
        <p:pic>
          <p:nvPicPr>
            <p:cNvPr id="15" name="Picture 14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62777" y="2971562"/>
              <a:ext cx="523961" cy="486344"/>
            </a:xfrm>
            <a:prstGeom prst="rect">
              <a:avLst/>
            </a:prstGeom>
            <a:noFill/>
          </p:spPr>
        </p:pic>
        <p:pic>
          <p:nvPicPr>
            <p:cNvPr id="16" name="Picture 15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47234" y="2660121"/>
              <a:ext cx="523961" cy="486344"/>
            </a:xfrm>
            <a:prstGeom prst="rect">
              <a:avLst/>
            </a:prstGeom>
            <a:noFill/>
          </p:spPr>
        </p:pic>
        <p:pic>
          <p:nvPicPr>
            <p:cNvPr id="17" name="Picture 16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73167" y="2853317"/>
              <a:ext cx="523961" cy="486344"/>
            </a:xfrm>
            <a:prstGeom prst="rect">
              <a:avLst/>
            </a:prstGeom>
            <a:noFill/>
          </p:spPr>
        </p:pic>
        <p:pic>
          <p:nvPicPr>
            <p:cNvPr id="18" name="Picture 17" descr="C:\Users\alucca\Desktop\book_sta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66184" y="3227034"/>
              <a:ext cx="523961" cy="486344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/>
            <p:nvPr/>
          </p:nvCxnSpPr>
          <p:spPr>
            <a:xfrm flipH="1" flipV="1">
              <a:off x="2096682" y="2820613"/>
              <a:ext cx="647143" cy="3270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269396" y="2150477"/>
            <a:ext cx="4199211" cy="3841855"/>
            <a:chOff x="4882657" y="1853751"/>
            <a:chExt cx="4199211" cy="384185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198" y="1864639"/>
              <a:ext cx="1521212" cy="152121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266" y="4174394"/>
              <a:ext cx="1521212" cy="152121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657" y="4155983"/>
              <a:ext cx="1521212" cy="152121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202" y="3958236"/>
              <a:ext cx="1521212" cy="1521212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 flipV="1">
              <a:off x="5849163" y="3319210"/>
              <a:ext cx="829152" cy="776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873634" y="3435000"/>
              <a:ext cx="38174" cy="6609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7224042" y="3319210"/>
              <a:ext cx="832718" cy="7503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296" y="2415954"/>
              <a:ext cx="555978" cy="51606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890" y="5144705"/>
              <a:ext cx="555978" cy="51606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913" y="2074244"/>
              <a:ext cx="555978" cy="51606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0364" y="1853751"/>
              <a:ext cx="555978" cy="51606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374" y="2327384"/>
              <a:ext cx="555978" cy="516062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2234953" y="329443"/>
            <a:ext cx="2330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Assortativity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0" y="975773"/>
            <a:ext cx="4565945" cy="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04750" y="1458528"/>
            <a:ext cx="233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Knowledge net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33051" y="1460211"/>
            <a:ext cx="233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Status net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6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98806"/>
            <a:ext cx="12210050" cy="815020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998806"/>
            <a:ext cx="12276667" cy="79502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8476" y="2538333"/>
            <a:ext cx="10699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What are </a:t>
            </a:r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the types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of social </a:t>
            </a:r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interactions that people experience?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66" y="0"/>
            <a:ext cx="12255966" cy="8789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9344" y="3627016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" panose="00000400000000000000" pitchFamily="2" charset="0"/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230723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34952" y="329443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Literature review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75773"/>
            <a:ext cx="602566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27732" y="1"/>
            <a:ext cx="4940269" cy="6924973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342900" indent="-342900">
              <a:buFontTx/>
              <a:buAutoNum type="arabicPeriod"/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US" b="1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Similarity</a:t>
            </a:r>
          </a:p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shared interests, hobbies, motivations, outlooks on life </a:t>
            </a:r>
          </a:p>
          <a:p>
            <a:pPr>
              <a:defRPr/>
            </a:pPr>
            <a:endParaRPr lang="en-US" sz="1400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defRPr/>
            </a:pPr>
            <a:r>
              <a:rPr lang="en-US" b="1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2. Trust</a:t>
            </a:r>
          </a:p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high degree of dependability, and reliability</a:t>
            </a:r>
          </a:p>
          <a:p>
            <a:pPr>
              <a:defRPr/>
            </a:pPr>
            <a:endParaRPr lang="en-US" sz="1400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defRPr/>
            </a:pPr>
            <a:r>
              <a:rPr lang="en-US" b="1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3. Romance</a:t>
            </a:r>
          </a:p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physical, emotional, and sexual attraction</a:t>
            </a:r>
          </a:p>
          <a:p>
            <a:pPr>
              <a:defRPr/>
            </a:pPr>
            <a:endParaRPr lang="en-US" sz="1400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defRPr/>
            </a:pPr>
            <a:r>
              <a:rPr lang="en-US" b="1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4. Social support</a:t>
            </a:r>
          </a:p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high degree of emotional warmth, closeness</a:t>
            </a:r>
          </a:p>
          <a:p>
            <a:pPr>
              <a:defRPr/>
            </a:pPr>
            <a:endParaRPr lang="en-US" sz="1400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defRPr/>
            </a:pPr>
            <a:r>
              <a:rPr lang="en-US" b="1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5. Identity</a:t>
            </a:r>
          </a:p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forms of meaningful common group memberships</a:t>
            </a:r>
          </a:p>
          <a:p>
            <a:pPr>
              <a:defRPr/>
            </a:pPr>
            <a:endParaRPr lang="en-US" sz="1400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defRPr/>
            </a:pPr>
            <a:r>
              <a:rPr lang="en-US" b="1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6. Status</a:t>
            </a:r>
          </a:p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admiration, respect, prestige</a:t>
            </a:r>
          </a:p>
          <a:p>
            <a:pPr>
              <a:defRPr/>
            </a:pPr>
            <a:endParaRPr lang="en-US" sz="1400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defRPr/>
            </a:pPr>
            <a:r>
              <a:rPr lang="en-US" b="1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7. Knowledge transfer</a:t>
            </a:r>
          </a:p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exchange of ideas, learning, and mentorship</a:t>
            </a:r>
          </a:p>
          <a:p>
            <a:pPr>
              <a:defRPr/>
            </a:pPr>
            <a:endParaRPr lang="en-US" sz="1400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defRPr/>
            </a:pPr>
            <a:r>
              <a:rPr lang="en-US" b="1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8. Power</a:t>
            </a:r>
          </a:p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having the "upper hand," more resources, imbalance</a:t>
            </a:r>
          </a:p>
          <a:p>
            <a:pPr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0320" y="2058847"/>
            <a:ext cx="1938351" cy="3139321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</p:spPr>
        <p:txBody>
          <a:bodyPr wrap="none" rtlCol="0">
            <a:spAutoFit/>
          </a:bodyPr>
          <a:lstStyle/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Psychology</a:t>
            </a:r>
          </a:p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Social Psychology</a:t>
            </a:r>
          </a:p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Sociology</a:t>
            </a:r>
          </a:p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Economics</a:t>
            </a:r>
          </a:p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Biology</a:t>
            </a:r>
          </a:p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48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7293" y="278403"/>
            <a:ext cx="138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2019</a:t>
            </a:r>
            <a:endParaRPr lang="en-US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53" y="0"/>
            <a:ext cx="3947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7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7192" y="357449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" panose="00000400000000000000" pitchFamily="2" charset="0"/>
              </a:rPr>
              <a:t>Crowdsourcing</a:t>
            </a:r>
          </a:p>
        </p:txBody>
      </p:sp>
    </p:spTree>
    <p:extLst>
      <p:ext uri="{BB962C8B-B14F-4D97-AF65-F5344CB8AC3E}">
        <p14:creationId xmlns:p14="http://schemas.microsoft.com/office/powerpoint/2010/main" val="38044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4952" y="329443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Word-collection on MTurk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75773"/>
            <a:ext cx="5793546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089609" y="1373000"/>
            <a:ext cx="78619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“Write the words the [best describe | matter most to you]</a:t>
            </a:r>
          </a:p>
          <a:p>
            <a:pPr algn="ctr">
              <a:buNone/>
            </a:pPr>
            <a:r>
              <a:rPr lang="en-US" sz="2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in a social relationship”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649357"/>
              </p:ext>
            </p:extLst>
          </p:nvPr>
        </p:nvGraphicFramePr>
        <p:xfrm>
          <a:off x="1573068" y="2493591"/>
          <a:ext cx="891328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2493444" y="5542688"/>
            <a:ext cx="707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362 Unique words, 151 non-redundant</a:t>
            </a:r>
          </a:p>
          <a:p>
            <a:pPr algn="ctr">
              <a:buNone/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200 workers. 45% women, 81% White from Canada, UK, US</a:t>
            </a:r>
          </a:p>
        </p:txBody>
      </p:sp>
      <p:sp>
        <p:nvSpPr>
          <p:cNvPr id="7" name="Rectangle 6"/>
          <p:cNvSpPr/>
          <p:nvPr/>
        </p:nvSpPr>
        <p:spPr>
          <a:xfrm>
            <a:off x="2989061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Coloring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in the Links: Capturing Social Ties as They are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Perceived – CSCW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57" y="1160341"/>
            <a:ext cx="5983504" cy="46357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4952" y="329443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Word-scoring on MTurk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75773"/>
            <a:ext cx="5793546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808788" y="5980701"/>
            <a:ext cx="8441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Each word is represented by a 200-dimensional vector of scores (1 entry per worker)</a:t>
            </a:r>
          </a:p>
        </p:txBody>
      </p:sp>
      <p:sp>
        <p:nvSpPr>
          <p:cNvPr id="7" name="Rectangle 6"/>
          <p:cNvSpPr/>
          <p:nvPr/>
        </p:nvSpPr>
        <p:spPr>
          <a:xfrm>
            <a:off x="2989061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Coloring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in the Links: Capturing Social Ties as They are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Perceived – CSCW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52" y="329443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Word clustering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75773"/>
            <a:ext cx="452745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15" y="1192353"/>
            <a:ext cx="5456726" cy="4965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3214" y="6158016"/>
            <a:ext cx="8441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Blockmodeling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on correlation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1235" y="2128404"/>
            <a:ext cx="1164101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Nirmala UI" panose="020B0502040204020203" pitchFamily="34" charset="0"/>
                <a:cs typeface="Nirmala UI" panose="020B0502040204020203" pitchFamily="34" charset="0"/>
              </a:rPr>
              <a:t>Negative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37230" y="4496465"/>
            <a:ext cx="103906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Nirmala UI" panose="020B0502040204020203" pitchFamily="34" charset="0"/>
                <a:cs typeface="Nirmala UI" panose="020B0502040204020203" pitchFamily="34" charset="0"/>
              </a:rPr>
              <a:t>Positive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3214" y="4307138"/>
            <a:ext cx="1453661" cy="64633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Iteratively cluster these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40614" y="2575638"/>
            <a:ext cx="1459523" cy="20032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40614" y="4578888"/>
            <a:ext cx="3434861" cy="8345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89061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Coloring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in the Links: Capturing Social Ties as They are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Perceived – CSCW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34952" y="329443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Word clustering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75773"/>
            <a:ext cx="452745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3" y="1899140"/>
            <a:ext cx="6848037" cy="35322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9061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Coloring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in the Links: Capturing Social Ties as They are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Perceived – CSCW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4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2234952" y="329443"/>
            <a:ext cx="625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anose="00000400000000000000" pitchFamily="2" charset="0"/>
              </a:rPr>
              <a:t>Link prediction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0" y="975773"/>
            <a:ext cx="4424646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3574337" y="1113901"/>
            <a:ext cx="1700619" cy="3021053"/>
            <a:chOff x="1352475" y="1111666"/>
            <a:chExt cx="1700619" cy="3021053"/>
          </a:xfrm>
        </p:grpSpPr>
        <p:sp>
          <p:nvSpPr>
            <p:cNvPr id="75" name="Oval 74"/>
            <p:cNvSpPr/>
            <p:nvPr/>
          </p:nvSpPr>
          <p:spPr>
            <a:xfrm>
              <a:off x="2058950" y="1505654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065005" y="2471239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067561" y="3428665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7535" y="2471238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352475" y="2486649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cxnSp>
          <p:nvCxnSpPr>
            <p:cNvPr id="4" name="Straight Connector 3"/>
            <p:cNvCxnSpPr>
              <a:stCxn id="25" idx="5"/>
              <a:endCxn id="23" idx="1"/>
            </p:cNvCxnSpPr>
            <p:nvPr/>
          </p:nvCxnSpPr>
          <p:spPr>
            <a:xfrm>
              <a:off x="1587679" y="2721853"/>
              <a:ext cx="520237" cy="747167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4"/>
              <a:endCxn id="23" idx="0"/>
            </p:cNvCxnSpPr>
            <p:nvPr/>
          </p:nvCxnSpPr>
          <p:spPr>
            <a:xfrm>
              <a:off x="2202785" y="2746798"/>
              <a:ext cx="2556" cy="681867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3"/>
              <a:endCxn id="23" idx="7"/>
            </p:cNvCxnSpPr>
            <p:nvPr/>
          </p:nvCxnSpPr>
          <p:spPr>
            <a:xfrm flipH="1">
              <a:off x="2302765" y="2706442"/>
              <a:ext cx="515125" cy="762578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5" idx="4"/>
              <a:endCxn id="21" idx="0"/>
            </p:cNvCxnSpPr>
            <p:nvPr/>
          </p:nvCxnSpPr>
          <p:spPr>
            <a:xfrm>
              <a:off x="2196730" y="1781213"/>
              <a:ext cx="6055" cy="69002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5" idx="5"/>
              <a:endCxn id="24" idx="1"/>
            </p:cNvCxnSpPr>
            <p:nvPr/>
          </p:nvCxnSpPr>
          <p:spPr>
            <a:xfrm>
              <a:off x="2294154" y="1740858"/>
              <a:ext cx="523736" cy="770735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3"/>
              <a:endCxn id="25" idx="7"/>
            </p:cNvCxnSpPr>
            <p:nvPr/>
          </p:nvCxnSpPr>
          <p:spPr>
            <a:xfrm flipH="1">
              <a:off x="1587679" y="1740858"/>
              <a:ext cx="511626" cy="78614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1902004" y="3732609"/>
              <a:ext cx="5894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A</a:t>
              </a:r>
              <a:endParaRPr lang="en-US" sz="2000" b="1" dirty="0"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910616" y="1111666"/>
              <a:ext cx="5894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B</a:t>
              </a:r>
              <a:endParaRPr lang="en-US" sz="2000" b="1" dirty="0"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417" y="4244496"/>
            <a:ext cx="1992348" cy="521527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7298095" y="1029652"/>
            <a:ext cx="1700619" cy="3021053"/>
            <a:chOff x="5774094" y="1029651"/>
            <a:chExt cx="1700619" cy="3021053"/>
          </a:xfrm>
        </p:grpSpPr>
        <p:sp>
          <p:nvSpPr>
            <p:cNvPr id="65" name="Oval 64"/>
            <p:cNvSpPr/>
            <p:nvPr/>
          </p:nvSpPr>
          <p:spPr>
            <a:xfrm>
              <a:off x="6480569" y="1423639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486624" y="2389224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6489180" y="3346650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199154" y="2389223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774094" y="2404634"/>
              <a:ext cx="275559" cy="2755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Gotham Book"/>
              </a:endParaRPr>
            </a:p>
          </p:txBody>
        </p:sp>
        <p:cxnSp>
          <p:nvCxnSpPr>
            <p:cNvPr id="71" name="Straight Connector 70"/>
            <p:cNvCxnSpPr>
              <a:stCxn id="70" idx="5"/>
              <a:endCxn id="67" idx="1"/>
            </p:cNvCxnSpPr>
            <p:nvPr/>
          </p:nvCxnSpPr>
          <p:spPr>
            <a:xfrm>
              <a:off x="6009298" y="2639838"/>
              <a:ext cx="520237" cy="74716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6" idx="4"/>
              <a:endCxn id="67" idx="0"/>
            </p:cNvCxnSpPr>
            <p:nvPr/>
          </p:nvCxnSpPr>
          <p:spPr>
            <a:xfrm>
              <a:off x="6624404" y="2664783"/>
              <a:ext cx="2556" cy="68186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8" idx="3"/>
              <a:endCxn id="67" idx="7"/>
            </p:cNvCxnSpPr>
            <p:nvPr/>
          </p:nvCxnSpPr>
          <p:spPr>
            <a:xfrm flipH="1">
              <a:off x="6724384" y="2624427"/>
              <a:ext cx="515125" cy="762578"/>
            </a:xfrm>
            <a:prstGeom prst="line">
              <a:avLst/>
            </a:prstGeom>
            <a:ln w="76200">
              <a:solidFill>
                <a:srgbClr val="6FAC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65" idx="4"/>
              <a:endCxn id="66" idx="0"/>
            </p:cNvCxnSpPr>
            <p:nvPr/>
          </p:nvCxnSpPr>
          <p:spPr>
            <a:xfrm>
              <a:off x="6618349" y="1699198"/>
              <a:ext cx="6055" cy="69002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5" idx="5"/>
              <a:endCxn id="68" idx="1"/>
            </p:cNvCxnSpPr>
            <p:nvPr/>
          </p:nvCxnSpPr>
          <p:spPr>
            <a:xfrm>
              <a:off x="6715773" y="1658843"/>
              <a:ext cx="523736" cy="770735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65" idx="3"/>
              <a:endCxn id="70" idx="7"/>
            </p:cNvCxnSpPr>
            <p:nvPr/>
          </p:nvCxnSpPr>
          <p:spPr>
            <a:xfrm flipH="1">
              <a:off x="6009298" y="1658843"/>
              <a:ext cx="511626" cy="78614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6323623" y="3650594"/>
              <a:ext cx="5894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A</a:t>
              </a:r>
              <a:endParaRPr lang="en-US" sz="2000" b="1" dirty="0"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332235" y="1029651"/>
              <a:ext cx="5894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B</a:t>
              </a:r>
              <a:endParaRPr lang="en-US" sz="2000" b="1" dirty="0"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435874" y="4365518"/>
            <a:ext cx="1401897" cy="400504"/>
            <a:chOff x="5883637" y="4210522"/>
            <a:chExt cx="1401897" cy="400504"/>
          </a:xfrm>
        </p:grpSpPr>
        <p:sp>
          <p:nvSpPr>
            <p:cNvPr id="86" name="Rectangle 85"/>
            <p:cNvSpPr/>
            <p:nvPr/>
          </p:nvSpPr>
          <p:spPr>
            <a:xfrm>
              <a:off x="5883637" y="4210522"/>
              <a:ext cx="468255" cy="4001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2</a:t>
              </a:r>
              <a:endParaRPr lang="en-US" sz="2000" b="1" dirty="0"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352444" y="4210916"/>
              <a:ext cx="468255" cy="400110"/>
            </a:xfrm>
            <a:prstGeom prst="rect">
              <a:avLst/>
            </a:prstGeom>
            <a:solidFill>
              <a:srgbClr val="669E40"/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1</a:t>
              </a:r>
              <a:endParaRPr lang="en-US" sz="2000" b="1" dirty="0"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817279" y="4210916"/>
              <a:ext cx="468255" cy="4001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0</a:t>
              </a:r>
              <a:endParaRPr lang="en-US" sz="2000" b="1" dirty="0"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29" y="4955493"/>
            <a:ext cx="5888523" cy="1282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43609" y="3989909"/>
            <a:ext cx="239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Simple word matching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989061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Coloring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in the Links: Capturing Social Ties as They are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Perceived – CSCW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144000" y="3298183"/>
            <a:ext cx="787547" cy="69172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31547" y="2651852"/>
            <a:ext cx="200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Can we do better than this?</a:t>
            </a:r>
            <a:endParaRPr lang="en-US" sz="20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5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8166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64848" y="2686930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duster" panose="03050602040202020205" pitchFamily="66" charset="0"/>
              </a:rPr>
              <a:t>Well-being and</a:t>
            </a:r>
          </a:p>
          <a:p>
            <a:pPr algn="ctr"/>
            <a:r>
              <a:rPr lang="en-US" dirty="0">
                <a:latin typeface="Chalkduster" panose="03050602040202020205" pitchFamily="66" charset="0"/>
              </a:rPr>
              <a:t>self-representation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5410" y="1502899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duster" panose="03050602040202020205" pitchFamily="66" charset="0"/>
              </a:rPr>
              <a:t>Ability to spot lies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0869" y="2196906"/>
            <a:ext cx="209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duster" panose="03050602040202020205" pitchFamily="66" charset="0"/>
              </a:rPr>
              <a:t>Perception of </a:t>
            </a:r>
          </a:p>
          <a:p>
            <a:pPr algn="ctr"/>
            <a:r>
              <a:rPr lang="en-US" dirty="0">
                <a:latin typeface="Chalkduster" panose="03050602040202020205" pitchFamily="66" charset="0"/>
              </a:rPr>
              <a:t>Social 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87" y="0"/>
            <a:ext cx="2494669" cy="6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0"/>
            <a:ext cx="10284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76449"/>
            <a:ext cx="9144000" cy="5705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0"/>
            <a:ext cx="11788627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742263"/>
            <a:ext cx="2074333" cy="572627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18" y="1112263"/>
            <a:ext cx="6177963" cy="46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1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|5.9|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|5.9|8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5549</TotalTime>
  <Words>1238</Words>
  <Application>Microsoft Office PowerPoint</Application>
  <PresentationFormat>Widescreen</PresentationFormat>
  <Paragraphs>386</Paragraphs>
  <Slides>105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105</vt:i4>
      </vt:variant>
    </vt:vector>
  </HeadingPairs>
  <TitlesOfParts>
    <vt:vector size="127" baseType="lpstr">
      <vt:lpstr>Arial</vt:lpstr>
      <vt:lpstr>Calibri</vt:lpstr>
      <vt:lpstr>Calibri Light</vt:lpstr>
      <vt:lpstr>Chalkduster</vt:lpstr>
      <vt:lpstr>Courier New</vt:lpstr>
      <vt:lpstr>Futura</vt:lpstr>
      <vt:lpstr>Futura Medium</vt:lpstr>
      <vt:lpstr>Futura Std Medium</vt:lpstr>
      <vt:lpstr>Futura-Medium</vt:lpstr>
      <vt:lpstr>Gotham Book</vt:lpstr>
      <vt:lpstr>Montserrat</vt:lpstr>
      <vt:lpstr>Nirmala UI</vt:lpstr>
      <vt:lpstr>Nirmala UI Semilight</vt:lpstr>
      <vt:lpstr>Nokia Pure Headline</vt:lpstr>
      <vt:lpstr>Nokia Pure Headline Light</vt:lpstr>
      <vt:lpstr>Nokia Pure Text</vt:lpstr>
      <vt:lpstr>Roboto Condensed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Maria Aiello</dc:creator>
  <cp:lastModifiedBy>Luca Maria Aiello</cp:lastModifiedBy>
  <cp:revision>275</cp:revision>
  <dcterms:created xsi:type="dcterms:W3CDTF">2018-04-13T11:46:30Z</dcterms:created>
  <dcterms:modified xsi:type="dcterms:W3CDTF">2019-06-04T07:49:44Z</dcterms:modified>
</cp:coreProperties>
</file>